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9" r:id="rId4"/>
    <p:sldId id="270" r:id="rId5"/>
    <p:sldId id="262" r:id="rId6"/>
    <p:sldId id="261" r:id="rId7"/>
    <p:sldId id="271" r:id="rId8"/>
    <p:sldId id="272" r:id="rId9"/>
    <p:sldId id="263" r:id="rId10"/>
    <p:sldId id="264" r:id="rId11"/>
    <p:sldId id="273" r:id="rId12"/>
    <p:sldId id="275" r:id="rId13"/>
    <p:sldId id="276" r:id="rId14"/>
    <p:sldId id="278" r:id="rId15"/>
    <p:sldId id="277" r:id="rId16"/>
    <p:sldId id="280" r:id="rId17"/>
    <p:sldId id="279" r:id="rId18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74F"/>
    <a:srgbClr val="000000"/>
    <a:srgbClr val="D1D1D1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00AB8-9F58-4CDD-B704-E56C76459F73}" type="doc">
      <dgm:prSet loTypeId="urn:microsoft.com/office/officeart/2008/layout/AscendingPictureAccent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5B870EE-D26B-4744-AE94-7898F5F5809C}">
      <dgm:prSet phldrT="[Text]"/>
      <dgm:spPr>
        <a:solidFill>
          <a:srgbClr val="1F674F"/>
        </a:solidFill>
        <a:ln>
          <a:solidFill>
            <a:srgbClr val="1F674F"/>
          </a:solidFill>
        </a:ln>
      </dgm:spPr>
      <dgm:t>
        <a:bodyPr/>
        <a:lstStyle/>
        <a:p>
          <a:r>
            <a:rPr lang="de-DE" b="1" dirty="0"/>
            <a:t>1917 – </a:t>
          </a:r>
          <a:r>
            <a:rPr lang="de-DE" b="1" dirty="0" err="1"/>
            <a:t>established</a:t>
          </a:r>
          <a:r>
            <a:rPr lang="de-DE" b="1" dirty="0"/>
            <a:t> </a:t>
          </a:r>
          <a:r>
            <a:rPr lang="de-DE" b="1" dirty="0" err="1"/>
            <a:t>as</a:t>
          </a:r>
          <a:r>
            <a:rPr lang="de-DE" b="1" dirty="0"/>
            <a:t> plant </a:t>
          </a:r>
          <a:r>
            <a:rPr lang="de-DE" b="1" dirty="0" err="1"/>
            <a:t>of</a:t>
          </a:r>
          <a:r>
            <a:rPr lang="de-DE" b="1" dirty="0"/>
            <a:t> GFE Düsseldorf</a:t>
          </a:r>
        </a:p>
      </dgm:t>
    </dgm:pt>
    <dgm:pt modelId="{3F5B425C-02A0-40A4-AA19-0786B02F8829}" type="parTrans" cxnId="{FA3233BD-AC14-4587-8D9E-76134AA1B77C}">
      <dgm:prSet/>
      <dgm:spPr/>
      <dgm:t>
        <a:bodyPr/>
        <a:lstStyle/>
        <a:p>
          <a:endParaRPr lang="de-DE"/>
        </a:p>
      </dgm:t>
    </dgm:pt>
    <dgm:pt modelId="{AE879D93-8D00-44E8-AFFE-44235E63A881}" type="sibTrans" cxnId="{FA3233BD-AC14-4587-8D9E-76134AA1B77C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E834E661-BD63-47D7-87D7-767CF35E0578}">
      <dgm:prSet custT="1"/>
      <dgm:spPr>
        <a:solidFill>
          <a:srgbClr val="1F674F"/>
        </a:solidFill>
        <a:ln>
          <a:solidFill>
            <a:srgbClr val="1F674F"/>
          </a:solidFill>
        </a:ln>
      </dgm:spPr>
      <dgm:t>
        <a:bodyPr/>
        <a:lstStyle/>
        <a:p>
          <a:r>
            <a:rPr lang="de-DE" sz="1200" b="1" dirty="0" err="1"/>
            <a:t>Since</a:t>
          </a:r>
          <a:r>
            <a:rPr lang="de-DE" sz="1200" b="1" dirty="0"/>
            <a:t> 1973 – Independent Company </a:t>
          </a:r>
          <a:r>
            <a:rPr lang="de-DE" sz="1200" b="1" dirty="0" err="1"/>
            <a:t>of</a:t>
          </a:r>
          <a:r>
            <a:rPr lang="de-DE" sz="1200" b="1" dirty="0"/>
            <a:t> EWW </a:t>
          </a:r>
          <a:r>
            <a:rPr lang="de-DE" sz="1200" b="1" dirty="0" err="1"/>
            <a:t>within</a:t>
          </a:r>
          <a:r>
            <a:rPr lang="de-DE" sz="1200" b="1" dirty="0"/>
            <a:t> </a:t>
          </a:r>
          <a:r>
            <a:rPr lang="de-DE" sz="1200" b="1" dirty="0" err="1"/>
            <a:t>the</a:t>
          </a:r>
          <a:r>
            <a:rPr lang="de-DE" sz="1200" b="1" dirty="0"/>
            <a:t> Metallurg Group</a:t>
          </a:r>
        </a:p>
      </dgm:t>
    </dgm:pt>
    <dgm:pt modelId="{318C3746-B159-473D-9452-9306BDA4A2A8}" type="parTrans" cxnId="{45AEC7E8-8D7A-4243-9D6C-86722E04D6B1}">
      <dgm:prSet/>
      <dgm:spPr/>
      <dgm:t>
        <a:bodyPr/>
        <a:lstStyle/>
        <a:p>
          <a:endParaRPr lang="de-DE"/>
        </a:p>
      </dgm:t>
    </dgm:pt>
    <dgm:pt modelId="{A7248051-7968-4FA2-9BDA-AF1BA1E27D8E}" type="sibTrans" cxnId="{45AEC7E8-8D7A-4243-9D6C-86722E04D6B1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ADB5B4B6-073A-4085-9963-8F94E7A87EFE}">
      <dgm:prSet custT="1"/>
      <dgm:spPr>
        <a:solidFill>
          <a:srgbClr val="1F674F"/>
        </a:solidFill>
        <a:ln>
          <a:solidFill>
            <a:srgbClr val="1F674F"/>
          </a:solidFill>
        </a:ln>
      </dgm:spPr>
      <dgm:t>
        <a:bodyPr/>
        <a:lstStyle/>
        <a:p>
          <a:r>
            <a:rPr lang="de-DE" sz="1200" b="1" dirty="0"/>
            <a:t>2004 – 2012: </a:t>
          </a:r>
          <a:r>
            <a:rPr lang="de-DE" sz="1200" b="1" dirty="0" err="1"/>
            <a:t>Kermas</a:t>
          </a:r>
          <a:r>
            <a:rPr lang="de-DE" sz="1200" b="1" dirty="0"/>
            <a:t> Group Ltd</a:t>
          </a:r>
          <a:r>
            <a:rPr lang="de-DE" sz="1200" dirty="0"/>
            <a:t>.</a:t>
          </a:r>
        </a:p>
      </dgm:t>
    </dgm:pt>
    <dgm:pt modelId="{87E777E9-5781-4017-9313-00B973FC0BBE}" type="parTrans" cxnId="{B6B13AC0-E35A-4E56-8EC2-E67CA3D78902}">
      <dgm:prSet/>
      <dgm:spPr/>
      <dgm:t>
        <a:bodyPr/>
        <a:lstStyle/>
        <a:p>
          <a:endParaRPr lang="de-DE"/>
        </a:p>
      </dgm:t>
    </dgm:pt>
    <dgm:pt modelId="{BE552DBC-24F0-4219-BD7C-C16800D162DF}" type="sibTrans" cxnId="{B6B13AC0-E35A-4E56-8EC2-E67CA3D78902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A9040E29-E423-4BBF-BD04-A3FA8BFEBF79}">
      <dgm:prSet custT="1"/>
      <dgm:spPr>
        <a:solidFill>
          <a:srgbClr val="1F674F"/>
        </a:solidFill>
        <a:ln>
          <a:solidFill>
            <a:srgbClr val="1F674F"/>
          </a:solidFill>
        </a:ln>
      </dgm:spPr>
      <dgm:t>
        <a:bodyPr/>
        <a:lstStyle/>
        <a:p>
          <a:r>
            <a:rPr lang="de-DE" sz="1200" b="1" dirty="0" err="1"/>
            <a:t>Since</a:t>
          </a:r>
          <a:r>
            <a:rPr lang="de-DE" sz="1200" b="1" dirty="0"/>
            <a:t> May 2012 – </a:t>
          </a:r>
          <a:r>
            <a:rPr lang="de-DE" sz="1200" b="1" dirty="0" err="1"/>
            <a:t>Afarak</a:t>
          </a:r>
          <a:r>
            <a:rPr lang="de-DE" sz="1200" b="1" dirty="0"/>
            <a:t> Group</a:t>
          </a:r>
        </a:p>
      </dgm:t>
    </dgm:pt>
    <dgm:pt modelId="{4DE52778-DFC7-46A9-B9D8-C8B26C671F6C}" type="parTrans" cxnId="{85E6B120-66B1-4111-9EBF-E813B6F05662}">
      <dgm:prSet/>
      <dgm:spPr/>
      <dgm:t>
        <a:bodyPr/>
        <a:lstStyle/>
        <a:p>
          <a:endParaRPr lang="de-DE"/>
        </a:p>
      </dgm:t>
    </dgm:pt>
    <dgm:pt modelId="{52D1DB11-91FC-4B56-98A3-AC2B24A8B0D8}" type="sibTrans" cxnId="{85E6B120-66B1-4111-9EBF-E813B6F05662}">
      <dgm:prSet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731F4B53-9373-4014-8721-415E9203B042}" type="pres">
      <dgm:prSet presAssocID="{57B00AB8-9F58-4CDD-B704-E56C76459F73}" presName="Name0" presStyleCnt="0">
        <dgm:presLayoutVars>
          <dgm:chMax val="7"/>
          <dgm:chPref val="7"/>
          <dgm:dir/>
        </dgm:presLayoutVars>
      </dgm:prSet>
      <dgm:spPr/>
    </dgm:pt>
    <dgm:pt modelId="{ED8CA401-1EEC-407B-9978-79362D059164}" type="pres">
      <dgm:prSet presAssocID="{57B00AB8-9F58-4CDD-B704-E56C76459F73}" presName="dot1" presStyleLbl="alignNode1" presStyleIdx="0" presStyleCnt="13"/>
      <dgm:spPr>
        <a:solidFill>
          <a:srgbClr val="1F674F"/>
        </a:solidFill>
        <a:ln>
          <a:solidFill>
            <a:srgbClr val="1F674F"/>
          </a:solidFill>
        </a:ln>
      </dgm:spPr>
    </dgm:pt>
    <dgm:pt modelId="{0951E97C-4EF8-42CD-AC2B-CC03FE6EDB00}" type="pres">
      <dgm:prSet presAssocID="{57B00AB8-9F58-4CDD-B704-E56C76459F73}" presName="dot2" presStyleLbl="alignNode1" presStyleIdx="1" presStyleCnt="13"/>
      <dgm:spPr>
        <a:solidFill>
          <a:srgbClr val="1F674F"/>
        </a:solidFill>
        <a:ln>
          <a:solidFill>
            <a:srgbClr val="1F674F"/>
          </a:solidFill>
        </a:ln>
      </dgm:spPr>
    </dgm:pt>
    <dgm:pt modelId="{DF4E672A-E7AD-4972-9240-0B54E2B9FA5A}" type="pres">
      <dgm:prSet presAssocID="{57B00AB8-9F58-4CDD-B704-E56C76459F73}" presName="dot3" presStyleLbl="alignNode1" presStyleIdx="2" presStyleCnt="13"/>
      <dgm:spPr>
        <a:solidFill>
          <a:srgbClr val="1F674F"/>
        </a:solidFill>
        <a:ln>
          <a:solidFill>
            <a:srgbClr val="1F674F"/>
          </a:solidFill>
        </a:ln>
      </dgm:spPr>
    </dgm:pt>
    <dgm:pt modelId="{22A33F00-1267-4A16-830E-AC6639F6B2B5}" type="pres">
      <dgm:prSet presAssocID="{57B00AB8-9F58-4CDD-B704-E56C76459F73}" presName="dot4" presStyleLbl="alignNode1" presStyleIdx="3" presStyleCnt="13"/>
      <dgm:spPr>
        <a:solidFill>
          <a:srgbClr val="1F674F"/>
        </a:solidFill>
        <a:ln>
          <a:solidFill>
            <a:srgbClr val="1F674F"/>
          </a:solidFill>
        </a:ln>
      </dgm:spPr>
    </dgm:pt>
    <dgm:pt modelId="{10D63FCF-A3C6-4B74-A557-1B48EE84C417}" type="pres">
      <dgm:prSet presAssocID="{57B00AB8-9F58-4CDD-B704-E56C76459F73}" presName="dot5" presStyleLbl="alignNode1" presStyleIdx="4" presStyleCnt="13"/>
      <dgm:spPr>
        <a:solidFill>
          <a:srgbClr val="1F674F"/>
        </a:solidFill>
        <a:ln>
          <a:solidFill>
            <a:srgbClr val="1F674F"/>
          </a:solidFill>
        </a:ln>
      </dgm:spPr>
    </dgm:pt>
    <dgm:pt modelId="{7C944022-DCA2-4FD1-9C16-1CA8C617BF67}" type="pres">
      <dgm:prSet presAssocID="{57B00AB8-9F58-4CDD-B704-E56C76459F73}" presName="dot6" presStyleLbl="alignNode1" presStyleIdx="5" presStyleCnt="13"/>
      <dgm:spPr>
        <a:solidFill>
          <a:srgbClr val="1F674F"/>
        </a:solidFill>
        <a:ln>
          <a:solidFill>
            <a:srgbClr val="1F674F"/>
          </a:solidFill>
        </a:ln>
      </dgm:spPr>
    </dgm:pt>
    <dgm:pt modelId="{93A7C18A-B18E-4713-9000-649ABF541F00}" type="pres">
      <dgm:prSet presAssocID="{57B00AB8-9F58-4CDD-B704-E56C76459F73}" presName="dotArrow1" presStyleLbl="alignNode1" presStyleIdx="6" presStyleCnt="13"/>
      <dgm:spPr>
        <a:solidFill>
          <a:srgbClr val="1F674F"/>
        </a:solidFill>
        <a:ln>
          <a:solidFill>
            <a:srgbClr val="1F674F"/>
          </a:solidFill>
        </a:ln>
      </dgm:spPr>
    </dgm:pt>
    <dgm:pt modelId="{CD857FA5-28D0-4A9A-8934-3B789068BB9A}" type="pres">
      <dgm:prSet presAssocID="{57B00AB8-9F58-4CDD-B704-E56C76459F73}" presName="dotArrow2" presStyleLbl="alignNode1" presStyleIdx="7" presStyleCnt="13"/>
      <dgm:spPr>
        <a:solidFill>
          <a:srgbClr val="1F674F"/>
        </a:solidFill>
        <a:ln>
          <a:solidFill>
            <a:srgbClr val="1F674F"/>
          </a:solidFill>
        </a:ln>
      </dgm:spPr>
    </dgm:pt>
    <dgm:pt modelId="{06345CC4-9984-4D41-A9E8-EB7075F6048A}" type="pres">
      <dgm:prSet presAssocID="{57B00AB8-9F58-4CDD-B704-E56C76459F73}" presName="dotArrow3" presStyleLbl="alignNode1" presStyleIdx="8" presStyleCnt="13"/>
      <dgm:spPr>
        <a:solidFill>
          <a:srgbClr val="1F674F"/>
        </a:solidFill>
        <a:ln>
          <a:solidFill>
            <a:srgbClr val="1F674F"/>
          </a:solidFill>
        </a:ln>
      </dgm:spPr>
    </dgm:pt>
    <dgm:pt modelId="{F51145C9-B35C-4CF1-BB19-F11D498F92E3}" type="pres">
      <dgm:prSet presAssocID="{57B00AB8-9F58-4CDD-B704-E56C76459F73}" presName="dotArrow4" presStyleLbl="alignNode1" presStyleIdx="9" presStyleCnt="13"/>
      <dgm:spPr>
        <a:solidFill>
          <a:srgbClr val="1F674F"/>
        </a:solidFill>
        <a:ln>
          <a:solidFill>
            <a:srgbClr val="1F674F"/>
          </a:solidFill>
        </a:ln>
      </dgm:spPr>
    </dgm:pt>
    <dgm:pt modelId="{CFE6AF16-A4B4-4F9A-B9EF-BE293FDA42D3}" type="pres">
      <dgm:prSet presAssocID="{57B00AB8-9F58-4CDD-B704-E56C76459F73}" presName="dotArrow5" presStyleLbl="alignNode1" presStyleIdx="10" presStyleCnt="13"/>
      <dgm:spPr>
        <a:solidFill>
          <a:srgbClr val="1F674F"/>
        </a:solidFill>
        <a:ln>
          <a:solidFill>
            <a:srgbClr val="1F674F"/>
          </a:solidFill>
        </a:ln>
      </dgm:spPr>
    </dgm:pt>
    <dgm:pt modelId="{4343CDFE-DD5A-4315-93AC-1FE092171BC9}" type="pres">
      <dgm:prSet presAssocID="{57B00AB8-9F58-4CDD-B704-E56C76459F73}" presName="dotArrow6" presStyleLbl="alignNode1" presStyleIdx="11" presStyleCnt="13"/>
      <dgm:spPr>
        <a:solidFill>
          <a:srgbClr val="1F674F"/>
        </a:solidFill>
        <a:ln>
          <a:solidFill>
            <a:srgbClr val="1F674F"/>
          </a:solidFill>
        </a:ln>
      </dgm:spPr>
    </dgm:pt>
    <dgm:pt modelId="{DE1E3EF8-DFFE-4F96-9E87-5E85ADA6359E}" type="pres">
      <dgm:prSet presAssocID="{57B00AB8-9F58-4CDD-B704-E56C76459F73}" presName="dotArrow7" presStyleLbl="alignNode1" presStyleIdx="12" presStyleCnt="13"/>
      <dgm:spPr>
        <a:solidFill>
          <a:srgbClr val="1F674F"/>
        </a:solidFill>
        <a:ln>
          <a:solidFill>
            <a:srgbClr val="1F674F"/>
          </a:solidFill>
        </a:ln>
      </dgm:spPr>
    </dgm:pt>
    <dgm:pt modelId="{380B6352-8255-428A-A0EF-5C0C7C57DF96}" type="pres">
      <dgm:prSet presAssocID="{A5B870EE-D26B-4744-AE94-7898F5F5809C}" presName="parTx1" presStyleLbl="node1" presStyleIdx="0" presStyleCnt="4" custScaleX="99432" custLinFactNeighborY="11529"/>
      <dgm:spPr/>
    </dgm:pt>
    <dgm:pt modelId="{7DFAC26F-9395-4F5A-B242-5A049E4EAFA7}" type="pres">
      <dgm:prSet presAssocID="{AE879D93-8D00-44E8-AFFE-44235E63A881}" presName="picture1" presStyleCnt="0"/>
      <dgm:spPr/>
    </dgm:pt>
    <dgm:pt modelId="{F46BBF48-76B7-430F-976B-9FC9B110BD89}" type="pres">
      <dgm:prSet presAssocID="{AE879D93-8D00-44E8-AFFE-44235E63A881}" presName="imageRepeatNode" presStyleLbl="fgImgPlace1" presStyleIdx="0" presStyleCnt="4"/>
      <dgm:spPr/>
    </dgm:pt>
    <dgm:pt modelId="{03972A42-4176-4D9F-8484-B8B9FD9934DB}" type="pres">
      <dgm:prSet presAssocID="{E834E661-BD63-47D7-87D7-767CF35E0578}" presName="parTx2" presStyleLbl="node1" presStyleIdx="1" presStyleCnt="4" custScaleX="135810" custScaleY="117491" custLinFactNeighborX="17741"/>
      <dgm:spPr/>
    </dgm:pt>
    <dgm:pt modelId="{874A66BB-56B6-4740-8EFC-0219319A5164}" type="pres">
      <dgm:prSet presAssocID="{A7248051-7968-4FA2-9BDA-AF1BA1E27D8E}" presName="picture2" presStyleCnt="0"/>
      <dgm:spPr/>
    </dgm:pt>
    <dgm:pt modelId="{B4F6C36D-2EBC-450C-AC61-971A9B8458C7}" type="pres">
      <dgm:prSet presAssocID="{A7248051-7968-4FA2-9BDA-AF1BA1E27D8E}" presName="imageRepeatNode" presStyleLbl="fgImgPlace1" presStyleIdx="1" presStyleCnt="4"/>
      <dgm:spPr/>
    </dgm:pt>
    <dgm:pt modelId="{8C1140D8-A25D-4D99-8EC7-FC2D89F15F75}" type="pres">
      <dgm:prSet presAssocID="{ADB5B4B6-073A-4085-9963-8F94E7A87EFE}" presName="parTx3" presStyleLbl="node1" presStyleIdx="2" presStyleCnt="4" custScaleX="114062" custLinFactNeighborX="7232"/>
      <dgm:spPr/>
    </dgm:pt>
    <dgm:pt modelId="{7A5EC0E3-1585-431F-9C45-4A29DF85AAE6}" type="pres">
      <dgm:prSet presAssocID="{BE552DBC-24F0-4219-BD7C-C16800D162DF}" presName="picture3" presStyleCnt="0"/>
      <dgm:spPr/>
    </dgm:pt>
    <dgm:pt modelId="{9D826DE2-D0A5-459D-93A4-F65CE34008D7}" type="pres">
      <dgm:prSet presAssocID="{BE552DBC-24F0-4219-BD7C-C16800D162DF}" presName="imageRepeatNode" presStyleLbl="fgImgPlace1" presStyleIdx="2" presStyleCnt="4"/>
      <dgm:spPr/>
    </dgm:pt>
    <dgm:pt modelId="{3AAB1EB5-529D-45C9-8D7F-C8CCD7F8FADC}" type="pres">
      <dgm:prSet presAssocID="{A9040E29-E423-4BBF-BD04-A3FA8BFEBF79}" presName="parTx4" presStyleLbl="node1" presStyleIdx="3" presStyleCnt="4" custScaleX="114697" custLinFactNeighborX="7092"/>
      <dgm:spPr/>
    </dgm:pt>
    <dgm:pt modelId="{7C3FC9C5-A51F-4353-AA60-8C28C8E4A856}" type="pres">
      <dgm:prSet presAssocID="{52D1DB11-91FC-4B56-98A3-AC2B24A8B0D8}" presName="picture4" presStyleCnt="0"/>
      <dgm:spPr/>
    </dgm:pt>
    <dgm:pt modelId="{A8A3A813-F0A6-4204-A2FA-05586AA845A9}" type="pres">
      <dgm:prSet presAssocID="{52D1DB11-91FC-4B56-98A3-AC2B24A8B0D8}" presName="imageRepeatNode" presStyleLbl="fgImgPlace1" presStyleIdx="3" presStyleCnt="4"/>
      <dgm:spPr/>
    </dgm:pt>
  </dgm:ptLst>
  <dgm:cxnLst>
    <dgm:cxn modelId="{328C831E-D621-426C-940B-18057AC42B61}" type="presOf" srcId="{57B00AB8-9F58-4CDD-B704-E56C76459F73}" destId="{731F4B53-9373-4014-8721-415E9203B042}" srcOrd="0" destOrd="0" presId="urn:microsoft.com/office/officeart/2008/layout/AscendingPictureAccentProcess"/>
    <dgm:cxn modelId="{85E6B120-66B1-4111-9EBF-E813B6F05662}" srcId="{57B00AB8-9F58-4CDD-B704-E56C76459F73}" destId="{A9040E29-E423-4BBF-BD04-A3FA8BFEBF79}" srcOrd="3" destOrd="0" parTransId="{4DE52778-DFC7-46A9-B9D8-C8B26C671F6C}" sibTransId="{52D1DB11-91FC-4B56-98A3-AC2B24A8B0D8}"/>
    <dgm:cxn modelId="{EFDDFC24-E08B-4B46-A590-726DE5C286AB}" type="presOf" srcId="{E834E661-BD63-47D7-87D7-767CF35E0578}" destId="{03972A42-4176-4D9F-8484-B8B9FD9934DB}" srcOrd="0" destOrd="0" presId="urn:microsoft.com/office/officeart/2008/layout/AscendingPictureAccentProcess"/>
    <dgm:cxn modelId="{73A0073A-F392-43AE-9910-8BEE27057920}" type="presOf" srcId="{BE552DBC-24F0-4219-BD7C-C16800D162DF}" destId="{9D826DE2-D0A5-459D-93A4-F65CE34008D7}" srcOrd="0" destOrd="0" presId="urn:microsoft.com/office/officeart/2008/layout/AscendingPictureAccentProcess"/>
    <dgm:cxn modelId="{8FDB5262-8D44-4025-A790-E8D7771F068C}" type="presOf" srcId="{AE879D93-8D00-44E8-AFFE-44235E63A881}" destId="{F46BBF48-76B7-430F-976B-9FC9B110BD89}" srcOrd="0" destOrd="0" presId="urn:microsoft.com/office/officeart/2008/layout/AscendingPictureAccentProcess"/>
    <dgm:cxn modelId="{79C23B75-8E74-4312-ACDA-E16CFDFE80CD}" type="presOf" srcId="{52D1DB11-91FC-4B56-98A3-AC2B24A8B0D8}" destId="{A8A3A813-F0A6-4204-A2FA-05586AA845A9}" srcOrd="0" destOrd="0" presId="urn:microsoft.com/office/officeart/2008/layout/AscendingPictureAccentProcess"/>
    <dgm:cxn modelId="{464B7A7F-387A-4C5A-A8CA-F7947E785A0C}" type="presOf" srcId="{ADB5B4B6-073A-4085-9963-8F94E7A87EFE}" destId="{8C1140D8-A25D-4D99-8EC7-FC2D89F15F75}" srcOrd="0" destOrd="0" presId="urn:microsoft.com/office/officeart/2008/layout/AscendingPictureAccentProcess"/>
    <dgm:cxn modelId="{D7BAF689-1B23-4C34-ADDD-3F7C94E59560}" type="presOf" srcId="{A5B870EE-D26B-4744-AE94-7898F5F5809C}" destId="{380B6352-8255-428A-A0EF-5C0C7C57DF96}" srcOrd="0" destOrd="0" presId="urn:microsoft.com/office/officeart/2008/layout/AscendingPictureAccentProcess"/>
    <dgm:cxn modelId="{FA3233BD-AC14-4587-8D9E-76134AA1B77C}" srcId="{57B00AB8-9F58-4CDD-B704-E56C76459F73}" destId="{A5B870EE-D26B-4744-AE94-7898F5F5809C}" srcOrd="0" destOrd="0" parTransId="{3F5B425C-02A0-40A4-AA19-0786B02F8829}" sibTransId="{AE879D93-8D00-44E8-AFFE-44235E63A881}"/>
    <dgm:cxn modelId="{B6B13AC0-E35A-4E56-8EC2-E67CA3D78902}" srcId="{57B00AB8-9F58-4CDD-B704-E56C76459F73}" destId="{ADB5B4B6-073A-4085-9963-8F94E7A87EFE}" srcOrd="2" destOrd="0" parTransId="{87E777E9-5781-4017-9313-00B973FC0BBE}" sibTransId="{BE552DBC-24F0-4219-BD7C-C16800D162DF}"/>
    <dgm:cxn modelId="{6C814ACE-B7FA-432F-81D3-CEC82C644FD2}" type="presOf" srcId="{A7248051-7968-4FA2-9BDA-AF1BA1E27D8E}" destId="{B4F6C36D-2EBC-450C-AC61-971A9B8458C7}" srcOrd="0" destOrd="0" presId="urn:microsoft.com/office/officeart/2008/layout/AscendingPictureAccentProcess"/>
    <dgm:cxn modelId="{946463E5-6820-40FB-BFDD-B909D17C33E9}" type="presOf" srcId="{A9040E29-E423-4BBF-BD04-A3FA8BFEBF79}" destId="{3AAB1EB5-529D-45C9-8D7F-C8CCD7F8FADC}" srcOrd="0" destOrd="0" presId="urn:microsoft.com/office/officeart/2008/layout/AscendingPictureAccentProcess"/>
    <dgm:cxn modelId="{45AEC7E8-8D7A-4243-9D6C-86722E04D6B1}" srcId="{57B00AB8-9F58-4CDD-B704-E56C76459F73}" destId="{E834E661-BD63-47D7-87D7-767CF35E0578}" srcOrd="1" destOrd="0" parTransId="{318C3746-B159-473D-9452-9306BDA4A2A8}" sibTransId="{A7248051-7968-4FA2-9BDA-AF1BA1E27D8E}"/>
    <dgm:cxn modelId="{1AA3532F-481C-426A-ACD0-52F6E663FA87}" type="presParOf" srcId="{731F4B53-9373-4014-8721-415E9203B042}" destId="{ED8CA401-1EEC-407B-9978-79362D059164}" srcOrd="0" destOrd="0" presId="urn:microsoft.com/office/officeart/2008/layout/AscendingPictureAccentProcess"/>
    <dgm:cxn modelId="{DCC6E7BC-AFD0-4227-AB23-6ABA57A7A3D4}" type="presParOf" srcId="{731F4B53-9373-4014-8721-415E9203B042}" destId="{0951E97C-4EF8-42CD-AC2B-CC03FE6EDB00}" srcOrd="1" destOrd="0" presId="urn:microsoft.com/office/officeart/2008/layout/AscendingPictureAccentProcess"/>
    <dgm:cxn modelId="{515EC1E1-C056-453F-B5D6-0785CAD56E1C}" type="presParOf" srcId="{731F4B53-9373-4014-8721-415E9203B042}" destId="{DF4E672A-E7AD-4972-9240-0B54E2B9FA5A}" srcOrd="2" destOrd="0" presId="urn:microsoft.com/office/officeart/2008/layout/AscendingPictureAccentProcess"/>
    <dgm:cxn modelId="{5FA03B9A-FC85-42E4-B21B-F3BCCEDA721B}" type="presParOf" srcId="{731F4B53-9373-4014-8721-415E9203B042}" destId="{22A33F00-1267-4A16-830E-AC6639F6B2B5}" srcOrd="3" destOrd="0" presId="urn:microsoft.com/office/officeart/2008/layout/AscendingPictureAccentProcess"/>
    <dgm:cxn modelId="{DBEEB83D-5D0D-4F64-B7DD-4C64112E6399}" type="presParOf" srcId="{731F4B53-9373-4014-8721-415E9203B042}" destId="{10D63FCF-A3C6-4B74-A557-1B48EE84C417}" srcOrd="4" destOrd="0" presId="urn:microsoft.com/office/officeart/2008/layout/AscendingPictureAccentProcess"/>
    <dgm:cxn modelId="{8E4553EF-9673-4DB0-8E14-2D9665CE0C7C}" type="presParOf" srcId="{731F4B53-9373-4014-8721-415E9203B042}" destId="{7C944022-DCA2-4FD1-9C16-1CA8C617BF67}" srcOrd="5" destOrd="0" presId="urn:microsoft.com/office/officeart/2008/layout/AscendingPictureAccentProcess"/>
    <dgm:cxn modelId="{31B9CCBD-710B-4846-A1B9-00DA3A40D719}" type="presParOf" srcId="{731F4B53-9373-4014-8721-415E9203B042}" destId="{93A7C18A-B18E-4713-9000-649ABF541F00}" srcOrd="6" destOrd="0" presId="urn:microsoft.com/office/officeart/2008/layout/AscendingPictureAccentProcess"/>
    <dgm:cxn modelId="{ACEF20C8-5043-4BE6-A86E-2B39B266042D}" type="presParOf" srcId="{731F4B53-9373-4014-8721-415E9203B042}" destId="{CD857FA5-28D0-4A9A-8934-3B789068BB9A}" srcOrd="7" destOrd="0" presId="urn:microsoft.com/office/officeart/2008/layout/AscendingPictureAccentProcess"/>
    <dgm:cxn modelId="{0C8105E9-4C56-4FE1-8DBC-7418B633F896}" type="presParOf" srcId="{731F4B53-9373-4014-8721-415E9203B042}" destId="{06345CC4-9984-4D41-A9E8-EB7075F6048A}" srcOrd="8" destOrd="0" presId="urn:microsoft.com/office/officeart/2008/layout/AscendingPictureAccentProcess"/>
    <dgm:cxn modelId="{8032E493-78B3-44A6-AD8A-532112AD84AD}" type="presParOf" srcId="{731F4B53-9373-4014-8721-415E9203B042}" destId="{F51145C9-B35C-4CF1-BB19-F11D498F92E3}" srcOrd="9" destOrd="0" presId="urn:microsoft.com/office/officeart/2008/layout/AscendingPictureAccentProcess"/>
    <dgm:cxn modelId="{C2DA1FD1-22C0-4343-81C2-47A8A5B818A3}" type="presParOf" srcId="{731F4B53-9373-4014-8721-415E9203B042}" destId="{CFE6AF16-A4B4-4F9A-B9EF-BE293FDA42D3}" srcOrd="10" destOrd="0" presId="urn:microsoft.com/office/officeart/2008/layout/AscendingPictureAccentProcess"/>
    <dgm:cxn modelId="{C9034B60-BB26-4EB7-87EE-EE918FD42C00}" type="presParOf" srcId="{731F4B53-9373-4014-8721-415E9203B042}" destId="{4343CDFE-DD5A-4315-93AC-1FE092171BC9}" srcOrd="11" destOrd="0" presId="urn:microsoft.com/office/officeart/2008/layout/AscendingPictureAccentProcess"/>
    <dgm:cxn modelId="{D59C4673-B230-413F-943E-33468C508810}" type="presParOf" srcId="{731F4B53-9373-4014-8721-415E9203B042}" destId="{DE1E3EF8-DFFE-4F96-9E87-5E85ADA6359E}" srcOrd="12" destOrd="0" presId="urn:microsoft.com/office/officeart/2008/layout/AscendingPictureAccentProcess"/>
    <dgm:cxn modelId="{CA72B6B6-80F5-4BD2-9C41-F1E900C57B64}" type="presParOf" srcId="{731F4B53-9373-4014-8721-415E9203B042}" destId="{380B6352-8255-428A-A0EF-5C0C7C57DF96}" srcOrd="13" destOrd="0" presId="urn:microsoft.com/office/officeart/2008/layout/AscendingPictureAccentProcess"/>
    <dgm:cxn modelId="{8DF73FD0-B264-4314-913C-8BC574A11380}" type="presParOf" srcId="{731F4B53-9373-4014-8721-415E9203B042}" destId="{7DFAC26F-9395-4F5A-B242-5A049E4EAFA7}" srcOrd="14" destOrd="0" presId="urn:microsoft.com/office/officeart/2008/layout/AscendingPictureAccentProcess"/>
    <dgm:cxn modelId="{87D4A966-5C0B-47DF-8927-F74C7971EA4D}" type="presParOf" srcId="{7DFAC26F-9395-4F5A-B242-5A049E4EAFA7}" destId="{F46BBF48-76B7-430F-976B-9FC9B110BD89}" srcOrd="0" destOrd="0" presId="urn:microsoft.com/office/officeart/2008/layout/AscendingPictureAccentProcess"/>
    <dgm:cxn modelId="{191BD065-A89F-48B4-A356-831E62219067}" type="presParOf" srcId="{731F4B53-9373-4014-8721-415E9203B042}" destId="{03972A42-4176-4D9F-8484-B8B9FD9934DB}" srcOrd="15" destOrd="0" presId="urn:microsoft.com/office/officeart/2008/layout/AscendingPictureAccentProcess"/>
    <dgm:cxn modelId="{3026F4F4-5489-4B41-A943-A84534D872DC}" type="presParOf" srcId="{731F4B53-9373-4014-8721-415E9203B042}" destId="{874A66BB-56B6-4740-8EFC-0219319A5164}" srcOrd="16" destOrd="0" presId="urn:microsoft.com/office/officeart/2008/layout/AscendingPictureAccentProcess"/>
    <dgm:cxn modelId="{C2B3B058-9328-4D2D-BE2B-A51E7A7F8D50}" type="presParOf" srcId="{874A66BB-56B6-4740-8EFC-0219319A5164}" destId="{B4F6C36D-2EBC-450C-AC61-971A9B8458C7}" srcOrd="0" destOrd="0" presId="urn:microsoft.com/office/officeart/2008/layout/AscendingPictureAccentProcess"/>
    <dgm:cxn modelId="{0DB99FCA-FF8C-4C21-B6B1-AD2E2B39C66F}" type="presParOf" srcId="{731F4B53-9373-4014-8721-415E9203B042}" destId="{8C1140D8-A25D-4D99-8EC7-FC2D89F15F75}" srcOrd="17" destOrd="0" presId="urn:microsoft.com/office/officeart/2008/layout/AscendingPictureAccentProcess"/>
    <dgm:cxn modelId="{8DC27B67-49E3-4CE9-88FC-CC525BD545DD}" type="presParOf" srcId="{731F4B53-9373-4014-8721-415E9203B042}" destId="{7A5EC0E3-1585-431F-9C45-4A29DF85AAE6}" srcOrd="18" destOrd="0" presId="urn:microsoft.com/office/officeart/2008/layout/AscendingPictureAccentProcess"/>
    <dgm:cxn modelId="{9C7DE2D9-D775-44CE-A176-FB19DE4EE22D}" type="presParOf" srcId="{7A5EC0E3-1585-431F-9C45-4A29DF85AAE6}" destId="{9D826DE2-D0A5-459D-93A4-F65CE34008D7}" srcOrd="0" destOrd="0" presId="urn:microsoft.com/office/officeart/2008/layout/AscendingPictureAccentProcess"/>
    <dgm:cxn modelId="{695E9AAA-8EA8-4731-9EC8-73D9FC347CD5}" type="presParOf" srcId="{731F4B53-9373-4014-8721-415E9203B042}" destId="{3AAB1EB5-529D-45C9-8D7F-C8CCD7F8FADC}" srcOrd="19" destOrd="0" presId="urn:microsoft.com/office/officeart/2008/layout/AscendingPictureAccentProcess"/>
    <dgm:cxn modelId="{6EF90B8E-5415-4C00-BDAC-C8B79569E5FA}" type="presParOf" srcId="{731F4B53-9373-4014-8721-415E9203B042}" destId="{7C3FC9C5-A51F-4353-AA60-8C28C8E4A856}" srcOrd="20" destOrd="0" presId="urn:microsoft.com/office/officeart/2008/layout/AscendingPictureAccentProcess"/>
    <dgm:cxn modelId="{F971E5D4-5846-4D6E-AD8B-7AB001262879}" type="presParOf" srcId="{7C3FC9C5-A51F-4353-AA60-8C28C8E4A856}" destId="{A8A3A813-F0A6-4204-A2FA-05586AA845A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AD616-FA4D-4F59-83FB-0C5831878585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25958D2A-9FA0-4688-84FA-159E71602FCA}">
      <dgm:prSet phldrT="[Text]"/>
      <dgm:spPr>
        <a:solidFill>
          <a:srgbClr val="1F674F"/>
        </a:solidFill>
      </dgm:spPr>
      <dgm:t>
        <a:bodyPr/>
        <a:lstStyle/>
        <a:p>
          <a:r>
            <a:rPr lang="de-DE" dirty="0"/>
            <a:t>Sampling / Sample-</a:t>
          </a:r>
          <a:r>
            <a:rPr lang="de-DE" dirty="0" err="1"/>
            <a:t>Preparation</a:t>
          </a:r>
          <a:endParaRPr lang="de-DE" dirty="0"/>
        </a:p>
      </dgm:t>
    </dgm:pt>
    <dgm:pt modelId="{53F68A6E-BEE0-403D-BA86-A699CD8EE621}" type="parTrans" cxnId="{520783DE-FB12-4E90-B5E2-8683A047F187}">
      <dgm:prSet/>
      <dgm:spPr/>
      <dgm:t>
        <a:bodyPr/>
        <a:lstStyle/>
        <a:p>
          <a:endParaRPr lang="de-DE"/>
        </a:p>
      </dgm:t>
    </dgm:pt>
    <dgm:pt modelId="{4ECFD19A-37A4-4FF5-8D0F-9F246004484A}" type="sibTrans" cxnId="{520783DE-FB12-4E90-B5E2-8683A047F187}">
      <dgm:prSet/>
      <dgm:spPr/>
      <dgm:t>
        <a:bodyPr/>
        <a:lstStyle/>
        <a:p>
          <a:endParaRPr lang="de-DE"/>
        </a:p>
      </dgm:t>
    </dgm:pt>
    <dgm:pt modelId="{D29DD0B5-6826-4D8D-AE91-1DAC2427D150}">
      <dgm:prSet phldrT="[Text]"/>
      <dgm:spPr>
        <a:solidFill>
          <a:srgbClr val="1F674F"/>
        </a:solidFill>
      </dgm:spPr>
      <dgm:t>
        <a:bodyPr/>
        <a:lstStyle/>
        <a:p>
          <a:r>
            <a:rPr lang="de-DE" dirty="0"/>
            <a:t>Classic </a:t>
          </a:r>
          <a:r>
            <a:rPr lang="de-DE" dirty="0" err="1"/>
            <a:t>Wet</a:t>
          </a:r>
          <a:r>
            <a:rPr lang="de-DE" dirty="0"/>
            <a:t> Chemistry</a:t>
          </a:r>
        </a:p>
      </dgm:t>
    </dgm:pt>
    <dgm:pt modelId="{B21EC0DA-D4DD-47A1-A250-7BEDDE543C81}" type="parTrans" cxnId="{4ED903A5-161C-4CF4-B550-535F608B15D0}">
      <dgm:prSet/>
      <dgm:spPr/>
      <dgm:t>
        <a:bodyPr/>
        <a:lstStyle/>
        <a:p>
          <a:endParaRPr lang="de-DE"/>
        </a:p>
      </dgm:t>
    </dgm:pt>
    <dgm:pt modelId="{23CA04A8-55F1-4905-BA74-D944350A54F5}" type="sibTrans" cxnId="{4ED903A5-161C-4CF4-B550-535F608B15D0}">
      <dgm:prSet/>
      <dgm:spPr/>
      <dgm:t>
        <a:bodyPr/>
        <a:lstStyle/>
        <a:p>
          <a:endParaRPr lang="de-DE"/>
        </a:p>
      </dgm:t>
    </dgm:pt>
    <dgm:pt modelId="{BC961C2B-FD16-4723-B8AC-21BB6900D581}">
      <dgm:prSet phldrT="[Text]"/>
      <dgm:spPr>
        <a:solidFill>
          <a:srgbClr val="1F674F"/>
        </a:solidFill>
      </dgm:spPr>
      <dgm:t>
        <a:bodyPr/>
        <a:lstStyle/>
        <a:p>
          <a:r>
            <a:rPr lang="de-DE" dirty="0"/>
            <a:t>Trace Analysis </a:t>
          </a:r>
          <a:r>
            <a:rPr lang="de-DE" dirty="0" err="1"/>
            <a:t>with</a:t>
          </a:r>
          <a:r>
            <a:rPr lang="de-DE" dirty="0"/>
            <a:t> ICP-OES</a:t>
          </a:r>
        </a:p>
      </dgm:t>
    </dgm:pt>
    <dgm:pt modelId="{E4C6B323-F943-416C-927A-052CCD69FAD8}" type="parTrans" cxnId="{DC6E1B26-6668-4B61-AD7B-17F04C773B6E}">
      <dgm:prSet/>
      <dgm:spPr/>
      <dgm:t>
        <a:bodyPr/>
        <a:lstStyle/>
        <a:p>
          <a:endParaRPr lang="de-DE"/>
        </a:p>
      </dgm:t>
    </dgm:pt>
    <dgm:pt modelId="{ACA47CBA-C7A7-401F-911C-80D1C6474829}" type="sibTrans" cxnId="{DC6E1B26-6668-4B61-AD7B-17F04C773B6E}">
      <dgm:prSet/>
      <dgm:spPr/>
      <dgm:t>
        <a:bodyPr/>
        <a:lstStyle/>
        <a:p>
          <a:endParaRPr lang="de-DE"/>
        </a:p>
      </dgm:t>
    </dgm:pt>
    <dgm:pt modelId="{164FFBED-4A23-4F85-8182-F5ACB3EFBD25}">
      <dgm:prSet phldrT="[Text]"/>
      <dgm:spPr>
        <a:solidFill>
          <a:srgbClr val="1F674F"/>
        </a:solidFill>
      </dgm:spPr>
      <dgm:t>
        <a:bodyPr/>
        <a:lstStyle/>
        <a:p>
          <a:r>
            <a:rPr lang="de-DE" dirty="0"/>
            <a:t>X-Ray </a:t>
          </a:r>
          <a:r>
            <a:rPr lang="de-DE" dirty="0" err="1"/>
            <a:t>Fluoroescence</a:t>
          </a:r>
          <a:r>
            <a:rPr lang="de-DE" dirty="0"/>
            <a:t> Analysis</a:t>
          </a:r>
        </a:p>
      </dgm:t>
    </dgm:pt>
    <dgm:pt modelId="{9A2CC1D0-44CA-49FE-A01D-609D9C466079}" type="parTrans" cxnId="{CDE1D763-9BC9-4002-A5ED-BBBF6B464281}">
      <dgm:prSet/>
      <dgm:spPr/>
      <dgm:t>
        <a:bodyPr/>
        <a:lstStyle/>
        <a:p>
          <a:endParaRPr lang="de-DE"/>
        </a:p>
      </dgm:t>
    </dgm:pt>
    <dgm:pt modelId="{40E9164F-8846-4A66-9FE8-1C95651B6EEC}" type="sibTrans" cxnId="{CDE1D763-9BC9-4002-A5ED-BBBF6B464281}">
      <dgm:prSet/>
      <dgm:spPr/>
      <dgm:t>
        <a:bodyPr/>
        <a:lstStyle/>
        <a:p>
          <a:endParaRPr lang="de-DE"/>
        </a:p>
      </dgm:t>
    </dgm:pt>
    <dgm:pt modelId="{C3D2AA9F-0D9E-4D3B-911A-A929842683E3}">
      <dgm:prSet phldrT="[Text]"/>
      <dgm:spPr>
        <a:solidFill>
          <a:srgbClr val="1F674F"/>
        </a:solidFill>
      </dgm:spPr>
      <dgm:t>
        <a:bodyPr/>
        <a:lstStyle/>
        <a:p>
          <a:r>
            <a:rPr lang="de-DE" dirty="0" err="1"/>
            <a:t>Elementary</a:t>
          </a:r>
          <a:r>
            <a:rPr lang="de-DE" dirty="0"/>
            <a:t> Analysis / </a:t>
          </a:r>
          <a:r>
            <a:rPr lang="de-DE" dirty="0" err="1"/>
            <a:t>Combustion</a:t>
          </a:r>
          <a:endParaRPr lang="de-DE" dirty="0"/>
        </a:p>
      </dgm:t>
    </dgm:pt>
    <dgm:pt modelId="{0EF70737-09C1-43AF-97B4-4A8D86C102EC}" type="parTrans" cxnId="{4CCD1F00-6F91-45E0-9BE0-A71D965C0AA9}">
      <dgm:prSet/>
      <dgm:spPr/>
      <dgm:t>
        <a:bodyPr/>
        <a:lstStyle/>
        <a:p>
          <a:endParaRPr lang="de-DE"/>
        </a:p>
      </dgm:t>
    </dgm:pt>
    <dgm:pt modelId="{B43E9871-0E4A-46CB-A2D1-C3D8FACBC705}" type="sibTrans" cxnId="{4CCD1F00-6F91-45E0-9BE0-A71D965C0AA9}">
      <dgm:prSet/>
      <dgm:spPr/>
      <dgm:t>
        <a:bodyPr/>
        <a:lstStyle/>
        <a:p>
          <a:endParaRPr lang="de-DE"/>
        </a:p>
      </dgm:t>
    </dgm:pt>
    <dgm:pt modelId="{0F447D5C-25EA-4398-A070-64319917D3D2}" type="pres">
      <dgm:prSet presAssocID="{DD1AD616-FA4D-4F59-83FB-0C5831878585}" presName="Name0" presStyleCnt="0">
        <dgm:presLayoutVars>
          <dgm:dir/>
          <dgm:resizeHandles val="exact"/>
        </dgm:presLayoutVars>
      </dgm:prSet>
      <dgm:spPr/>
    </dgm:pt>
    <dgm:pt modelId="{EC1A08DA-D72F-4447-AD3F-4B0E422A5D1C}" type="pres">
      <dgm:prSet presAssocID="{DD1AD616-FA4D-4F59-83FB-0C5831878585}" presName="fgShape" presStyleLbl="fgShp" presStyleIdx="0" presStyleCnt="1"/>
      <dgm:spPr>
        <a:solidFill>
          <a:schemeClr val="bg1"/>
        </a:solidFill>
      </dgm:spPr>
    </dgm:pt>
    <dgm:pt modelId="{9A5B53D6-5E3F-4400-91AC-2953CFCEA970}" type="pres">
      <dgm:prSet presAssocID="{DD1AD616-FA4D-4F59-83FB-0C5831878585}" presName="linComp" presStyleCnt="0"/>
      <dgm:spPr/>
    </dgm:pt>
    <dgm:pt modelId="{CC5ADC3A-576C-4D0D-AE8E-FE480C70487C}" type="pres">
      <dgm:prSet presAssocID="{25958D2A-9FA0-4688-84FA-159E71602FCA}" presName="compNode" presStyleCnt="0"/>
      <dgm:spPr/>
    </dgm:pt>
    <dgm:pt modelId="{DA36F97A-626C-4C59-911A-73A2F41936CB}" type="pres">
      <dgm:prSet presAssocID="{25958D2A-9FA0-4688-84FA-159E71602FCA}" presName="bkgdShape" presStyleLbl="node1" presStyleIdx="0" presStyleCnt="5"/>
      <dgm:spPr/>
    </dgm:pt>
    <dgm:pt modelId="{204ADA44-C010-4628-8954-AD56DA7500FF}" type="pres">
      <dgm:prSet presAssocID="{25958D2A-9FA0-4688-84FA-159E71602FCA}" presName="nodeTx" presStyleLbl="node1" presStyleIdx="0" presStyleCnt="5">
        <dgm:presLayoutVars>
          <dgm:bulletEnabled val="1"/>
        </dgm:presLayoutVars>
      </dgm:prSet>
      <dgm:spPr/>
    </dgm:pt>
    <dgm:pt modelId="{522ECBA6-E786-46B0-98C6-0227DCCD8894}" type="pres">
      <dgm:prSet presAssocID="{25958D2A-9FA0-4688-84FA-159E71602FCA}" presName="invisiNode" presStyleLbl="node1" presStyleIdx="0" presStyleCnt="5"/>
      <dgm:spPr/>
    </dgm:pt>
    <dgm:pt modelId="{101B07CA-35C3-4AA7-A0FB-A455001A7225}" type="pres">
      <dgm:prSet presAssocID="{25958D2A-9FA0-4688-84FA-159E71602FCA}" presName="imagNode" presStyleLbl="fgImgPlace1" presStyleIdx="0" presStyleCnt="5" custAng="54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36ED9635-B384-499A-8298-7661B64CB8C8}" type="pres">
      <dgm:prSet presAssocID="{4ECFD19A-37A4-4FF5-8D0F-9F246004484A}" presName="sibTrans" presStyleLbl="sibTrans2D1" presStyleIdx="0" presStyleCnt="0"/>
      <dgm:spPr/>
    </dgm:pt>
    <dgm:pt modelId="{378890B5-5C74-4107-B310-F6076617B2F9}" type="pres">
      <dgm:prSet presAssocID="{D29DD0B5-6826-4D8D-AE91-1DAC2427D150}" presName="compNode" presStyleCnt="0"/>
      <dgm:spPr/>
    </dgm:pt>
    <dgm:pt modelId="{10778366-E74F-4CDA-A0A9-626D4C0EEF9A}" type="pres">
      <dgm:prSet presAssocID="{D29DD0B5-6826-4D8D-AE91-1DAC2427D150}" presName="bkgdShape" presStyleLbl="node1" presStyleIdx="1" presStyleCnt="5"/>
      <dgm:spPr/>
    </dgm:pt>
    <dgm:pt modelId="{57F596C2-727E-42E7-A859-1FCE88A3F1E7}" type="pres">
      <dgm:prSet presAssocID="{D29DD0B5-6826-4D8D-AE91-1DAC2427D150}" presName="nodeTx" presStyleLbl="node1" presStyleIdx="1" presStyleCnt="5">
        <dgm:presLayoutVars>
          <dgm:bulletEnabled val="1"/>
        </dgm:presLayoutVars>
      </dgm:prSet>
      <dgm:spPr/>
    </dgm:pt>
    <dgm:pt modelId="{723D8534-29F1-4706-96AC-5C7B903BA5F3}" type="pres">
      <dgm:prSet presAssocID="{D29DD0B5-6826-4D8D-AE91-1DAC2427D150}" presName="invisiNode" presStyleLbl="node1" presStyleIdx="1" presStyleCnt="5"/>
      <dgm:spPr/>
    </dgm:pt>
    <dgm:pt modelId="{5631995C-ADE2-4344-9147-62E7F9D93172}" type="pres">
      <dgm:prSet presAssocID="{D29DD0B5-6826-4D8D-AE91-1DAC2427D150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012049A5-96DC-4E6F-A0F1-1D36A464C7D5}" type="pres">
      <dgm:prSet presAssocID="{23CA04A8-55F1-4905-BA74-D944350A54F5}" presName="sibTrans" presStyleLbl="sibTrans2D1" presStyleIdx="0" presStyleCnt="0"/>
      <dgm:spPr/>
    </dgm:pt>
    <dgm:pt modelId="{1643A2F1-F062-44DB-A469-D919DD351D73}" type="pres">
      <dgm:prSet presAssocID="{BC961C2B-FD16-4723-B8AC-21BB6900D581}" presName="compNode" presStyleCnt="0"/>
      <dgm:spPr/>
    </dgm:pt>
    <dgm:pt modelId="{55009731-086B-4384-9BB8-57A35C1C3EDC}" type="pres">
      <dgm:prSet presAssocID="{BC961C2B-FD16-4723-B8AC-21BB6900D581}" presName="bkgdShape" presStyleLbl="node1" presStyleIdx="2" presStyleCnt="5"/>
      <dgm:spPr/>
    </dgm:pt>
    <dgm:pt modelId="{74B8BF91-0EBD-4C5B-9175-709385410494}" type="pres">
      <dgm:prSet presAssocID="{BC961C2B-FD16-4723-B8AC-21BB6900D581}" presName="nodeTx" presStyleLbl="node1" presStyleIdx="2" presStyleCnt="5">
        <dgm:presLayoutVars>
          <dgm:bulletEnabled val="1"/>
        </dgm:presLayoutVars>
      </dgm:prSet>
      <dgm:spPr/>
    </dgm:pt>
    <dgm:pt modelId="{D7967D29-8FFB-41D1-832A-93ECA4E027C6}" type="pres">
      <dgm:prSet presAssocID="{BC961C2B-FD16-4723-B8AC-21BB6900D581}" presName="invisiNode" presStyleLbl="node1" presStyleIdx="2" presStyleCnt="5"/>
      <dgm:spPr/>
    </dgm:pt>
    <dgm:pt modelId="{AF535010-7A45-42D1-B4B2-0CAA0E7D6E24}" type="pres">
      <dgm:prSet presAssocID="{BC961C2B-FD16-4723-B8AC-21BB6900D581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3736451-F2F2-46CF-BE15-414541820356}" type="pres">
      <dgm:prSet presAssocID="{ACA47CBA-C7A7-401F-911C-80D1C6474829}" presName="sibTrans" presStyleLbl="sibTrans2D1" presStyleIdx="0" presStyleCnt="0"/>
      <dgm:spPr/>
    </dgm:pt>
    <dgm:pt modelId="{C361F348-B79D-4C9A-8BD3-4B96A2187A24}" type="pres">
      <dgm:prSet presAssocID="{164FFBED-4A23-4F85-8182-F5ACB3EFBD25}" presName="compNode" presStyleCnt="0"/>
      <dgm:spPr/>
    </dgm:pt>
    <dgm:pt modelId="{F27862B3-4066-44F8-A4D3-F1C4F7CD8531}" type="pres">
      <dgm:prSet presAssocID="{164FFBED-4A23-4F85-8182-F5ACB3EFBD25}" presName="bkgdShape" presStyleLbl="node1" presStyleIdx="3" presStyleCnt="5"/>
      <dgm:spPr/>
    </dgm:pt>
    <dgm:pt modelId="{3AB2EBB3-5002-4767-93A0-BD99A0E11DF2}" type="pres">
      <dgm:prSet presAssocID="{164FFBED-4A23-4F85-8182-F5ACB3EFBD25}" presName="nodeTx" presStyleLbl="node1" presStyleIdx="3" presStyleCnt="5">
        <dgm:presLayoutVars>
          <dgm:bulletEnabled val="1"/>
        </dgm:presLayoutVars>
      </dgm:prSet>
      <dgm:spPr/>
    </dgm:pt>
    <dgm:pt modelId="{87D7D143-C141-45B5-98A7-297D2A29A50D}" type="pres">
      <dgm:prSet presAssocID="{164FFBED-4A23-4F85-8182-F5ACB3EFBD25}" presName="invisiNode" presStyleLbl="node1" presStyleIdx="3" presStyleCnt="5"/>
      <dgm:spPr/>
    </dgm:pt>
    <dgm:pt modelId="{36B824A5-649A-4346-A920-6569F21A5DC9}" type="pres">
      <dgm:prSet presAssocID="{164FFBED-4A23-4F85-8182-F5ACB3EFBD25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1D5B60F9-CA34-4C38-B0B8-4F56E600A68E}" type="pres">
      <dgm:prSet presAssocID="{40E9164F-8846-4A66-9FE8-1C95651B6EEC}" presName="sibTrans" presStyleLbl="sibTrans2D1" presStyleIdx="0" presStyleCnt="0"/>
      <dgm:spPr/>
    </dgm:pt>
    <dgm:pt modelId="{99FFD84D-ADC1-4F79-B861-04ACB6C26728}" type="pres">
      <dgm:prSet presAssocID="{C3D2AA9F-0D9E-4D3B-911A-A929842683E3}" presName="compNode" presStyleCnt="0"/>
      <dgm:spPr/>
    </dgm:pt>
    <dgm:pt modelId="{4227CC7E-78C5-4960-ADFF-53732C9BC88C}" type="pres">
      <dgm:prSet presAssocID="{C3D2AA9F-0D9E-4D3B-911A-A929842683E3}" presName="bkgdShape" presStyleLbl="node1" presStyleIdx="4" presStyleCnt="5"/>
      <dgm:spPr/>
    </dgm:pt>
    <dgm:pt modelId="{FEBF16B2-D6E8-4F91-B75A-F704F0F95A92}" type="pres">
      <dgm:prSet presAssocID="{C3D2AA9F-0D9E-4D3B-911A-A929842683E3}" presName="nodeTx" presStyleLbl="node1" presStyleIdx="4" presStyleCnt="5">
        <dgm:presLayoutVars>
          <dgm:bulletEnabled val="1"/>
        </dgm:presLayoutVars>
      </dgm:prSet>
      <dgm:spPr/>
    </dgm:pt>
    <dgm:pt modelId="{045AC85D-2AA1-443D-A70A-0AC7A2B9D2B8}" type="pres">
      <dgm:prSet presAssocID="{C3D2AA9F-0D9E-4D3B-911A-A929842683E3}" presName="invisiNode" presStyleLbl="node1" presStyleIdx="4" presStyleCnt="5"/>
      <dgm:spPr/>
    </dgm:pt>
    <dgm:pt modelId="{E7D50803-1B52-4D50-8B98-EB950A2469AA}" type="pres">
      <dgm:prSet presAssocID="{C3D2AA9F-0D9E-4D3B-911A-A929842683E3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4CCD1F00-6F91-45E0-9BE0-A71D965C0AA9}" srcId="{DD1AD616-FA4D-4F59-83FB-0C5831878585}" destId="{C3D2AA9F-0D9E-4D3B-911A-A929842683E3}" srcOrd="4" destOrd="0" parTransId="{0EF70737-09C1-43AF-97B4-4A8D86C102EC}" sibTransId="{B43E9871-0E4A-46CB-A2D1-C3D8FACBC705}"/>
    <dgm:cxn modelId="{DC6E1B26-6668-4B61-AD7B-17F04C773B6E}" srcId="{DD1AD616-FA4D-4F59-83FB-0C5831878585}" destId="{BC961C2B-FD16-4723-B8AC-21BB6900D581}" srcOrd="2" destOrd="0" parTransId="{E4C6B323-F943-416C-927A-052CCD69FAD8}" sibTransId="{ACA47CBA-C7A7-401F-911C-80D1C6474829}"/>
    <dgm:cxn modelId="{59E74B35-56E2-44F1-B266-70966581F922}" type="presOf" srcId="{25958D2A-9FA0-4688-84FA-159E71602FCA}" destId="{DA36F97A-626C-4C59-911A-73A2F41936CB}" srcOrd="0" destOrd="0" presId="urn:microsoft.com/office/officeart/2005/8/layout/hList7"/>
    <dgm:cxn modelId="{C711785F-BA4C-41B8-82CC-E447F8128B7F}" type="presOf" srcId="{DD1AD616-FA4D-4F59-83FB-0C5831878585}" destId="{0F447D5C-25EA-4398-A070-64319917D3D2}" srcOrd="0" destOrd="0" presId="urn:microsoft.com/office/officeart/2005/8/layout/hList7"/>
    <dgm:cxn modelId="{CEB54442-D125-413A-B92D-9522823B8C15}" type="presOf" srcId="{164FFBED-4A23-4F85-8182-F5ACB3EFBD25}" destId="{F27862B3-4066-44F8-A4D3-F1C4F7CD8531}" srcOrd="0" destOrd="0" presId="urn:microsoft.com/office/officeart/2005/8/layout/hList7"/>
    <dgm:cxn modelId="{CDE1D763-9BC9-4002-A5ED-BBBF6B464281}" srcId="{DD1AD616-FA4D-4F59-83FB-0C5831878585}" destId="{164FFBED-4A23-4F85-8182-F5ACB3EFBD25}" srcOrd="3" destOrd="0" parTransId="{9A2CC1D0-44CA-49FE-A01D-609D9C466079}" sibTransId="{40E9164F-8846-4A66-9FE8-1C95651B6EEC}"/>
    <dgm:cxn modelId="{7A862853-E070-4588-90D0-7B11E545FEA7}" type="presOf" srcId="{D29DD0B5-6826-4D8D-AE91-1DAC2427D150}" destId="{10778366-E74F-4CDA-A0A9-626D4C0EEF9A}" srcOrd="0" destOrd="0" presId="urn:microsoft.com/office/officeart/2005/8/layout/hList7"/>
    <dgm:cxn modelId="{3B550359-CF6B-49D8-BB90-988C737C736B}" type="presOf" srcId="{BC961C2B-FD16-4723-B8AC-21BB6900D581}" destId="{74B8BF91-0EBD-4C5B-9175-709385410494}" srcOrd="1" destOrd="0" presId="urn:microsoft.com/office/officeart/2005/8/layout/hList7"/>
    <dgm:cxn modelId="{A260FA7C-9DF7-47E3-9A68-93A164470E64}" type="presOf" srcId="{164FFBED-4A23-4F85-8182-F5ACB3EFBD25}" destId="{3AB2EBB3-5002-4767-93A0-BD99A0E11DF2}" srcOrd="1" destOrd="0" presId="urn:microsoft.com/office/officeart/2005/8/layout/hList7"/>
    <dgm:cxn modelId="{17389D83-019F-4FD8-A70E-27D0902B6CB2}" type="presOf" srcId="{40E9164F-8846-4A66-9FE8-1C95651B6EEC}" destId="{1D5B60F9-CA34-4C38-B0B8-4F56E600A68E}" srcOrd="0" destOrd="0" presId="urn:microsoft.com/office/officeart/2005/8/layout/hList7"/>
    <dgm:cxn modelId="{8CF3DC9E-5673-4A64-8378-62B7A5F9AA42}" type="presOf" srcId="{C3D2AA9F-0D9E-4D3B-911A-A929842683E3}" destId="{FEBF16B2-D6E8-4F91-B75A-F704F0F95A92}" srcOrd="1" destOrd="0" presId="urn:microsoft.com/office/officeart/2005/8/layout/hList7"/>
    <dgm:cxn modelId="{5BEAABA1-78BE-4165-A43B-3FBB34F6A509}" type="presOf" srcId="{D29DD0B5-6826-4D8D-AE91-1DAC2427D150}" destId="{57F596C2-727E-42E7-A859-1FCE88A3F1E7}" srcOrd="1" destOrd="0" presId="urn:microsoft.com/office/officeart/2005/8/layout/hList7"/>
    <dgm:cxn modelId="{4ED903A5-161C-4CF4-B550-535F608B15D0}" srcId="{DD1AD616-FA4D-4F59-83FB-0C5831878585}" destId="{D29DD0B5-6826-4D8D-AE91-1DAC2427D150}" srcOrd="1" destOrd="0" parTransId="{B21EC0DA-D4DD-47A1-A250-7BEDDE543C81}" sibTransId="{23CA04A8-55F1-4905-BA74-D944350A54F5}"/>
    <dgm:cxn modelId="{14C937C0-AECC-4A94-990A-E5A1CC1134F6}" type="presOf" srcId="{23CA04A8-55F1-4905-BA74-D944350A54F5}" destId="{012049A5-96DC-4E6F-A0F1-1D36A464C7D5}" srcOrd="0" destOrd="0" presId="urn:microsoft.com/office/officeart/2005/8/layout/hList7"/>
    <dgm:cxn modelId="{BF2766C2-9522-4CB4-B2ED-EF4289704CFD}" type="presOf" srcId="{4ECFD19A-37A4-4FF5-8D0F-9F246004484A}" destId="{36ED9635-B384-499A-8298-7661B64CB8C8}" srcOrd="0" destOrd="0" presId="urn:microsoft.com/office/officeart/2005/8/layout/hList7"/>
    <dgm:cxn modelId="{520783DE-FB12-4E90-B5E2-8683A047F187}" srcId="{DD1AD616-FA4D-4F59-83FB-0C5831878585}" destId="{25958D2A-9FA0-4688-84FA-159E71602FCA}" srcOrd="0" destOrd="0" parTransId="{53F68A6E-BEE0-403D-BA86-A699CD8EE621}" sibTransId="{4ECFD19A-37A4-4FF5-8D0F-9F246004484A}"/>
    <dgm:cxn modelId="{697B3FEC-0A4E-48C4-B9E1-8C3ED0DF1911}" type="presOf" srcId="{C3D2AA9F-0D9E-4D3B-911A-A929842683E3}" destId="{4227CC7E-78C5-4960-ADFF-53732C9BC88C}" srcOrd="0" destOrd="0" presId="urn:microsoft.com/office/officeart/2005/8/layout/hList7"/>
    <dgm:cxn modelId="{A1EE68ED-348A-4732-9882-DADCF8CE1E5C}" type="presOf" srcId="{25958D2A-9FA0-4688-84FA-159E71602FCA}" destId="{204ADA44-C010-4628-8954-AD56DA7500FF}" srcOrd="1" destOrd="0" presId="urn:microsoft.com/office/officeart/2005/8/layout/hList7"/>
    <dgm:cxn modelId="{BD575CF3-CF7F-4D3B-A94B-8EF0BAB7A84D}" type="presOf" srcId="{BC961C2B-FD16-4723-B8AC-21BB6900D581}" destId="{55009731-086B-4384-9BB8-57A35C1C3EDC}" srcOrd="0" destOrd="0" presId="urn:microsoft.com/office/officeart/2005/8/layout/hList7"/>
    <dgm:cxn modelId="{2C37D9F7-A0C1-4A9D-9C9B-5ABD4E918995}" type="presOf" srcId="{ACA47CBA-C7A7-401F-911C-80D1C6474829}" destId="{23736451-F2F2-46CF-BE15-414541820356}" srcOrd="0" destOrd="0" presId="urn:microsoft.com/office/officeart/2005/8/layout/hList7"/>
    <dgm:cxn modelId="{E31F7504-435B-4896-9052-5E54D3E9CE4F}" type="presParOf" srcId="{0F447D5C-25EA-4398-A070-64319917D3D2}" destId="{EC1A08DA-D72F-4447-AD3F-4B0E422A5D1C}" srcOrd="0" destOrd="0" presId="urn:microsoft.com/office/officeart/2005/8/layout/hList7"/>
    <dgm:cxn modelId="{EC47B6CB-0DB2-49A3-87D5-5F7A854BF4FF}" type="presParOf" srcId="{0F447D5C-25EA-4398-A070-64319917D3D2}" destId="{9A5B53D6-5E3F-4400-91AC-2953CFCEA970}" srcOrd="1" destOrd="0" presId="urn:microsoft.com/office/officeart/2005/8/layout/hList7"/>
    <dgm:cxn modelId="{5171A6F9-3F18-488A-9DC2-EC6FEEB8C82C}" type="presParOf" srcId="{9A5B53D6-5E3F-4400-91AC-2953CFCEA970}" destId="{CC5ADC3A-576C-4D0D-AE8E-FE480C70487C}" srcOrd="0" destOrd="0" presId="urn:microsoft.com/office/officeart/2005/8/layout/hList7"/>
    <dgm:cxn modelId="{FEED343E-57BC-4199-9390-7CD70B14D9A7}" type="presParOf" srcId="{CC5ADC3A-576C-4D0D-AE8E-FE480C70487C}" destId="{DA36F97A-626C-4C59-911A-73A2F41936CB}" srcOrd="0" destOrd="0" presId="urn:microsoft.com/office/officeart/2005/8/layout/hList7"/>
    <dgm:cxn modelId="{C1CE7273-B8AA-41DD-AF61-44405D18897B}" type="presParOf" srcId="{CC5ADC3A-576C-4D0D-AE8E-FE480C70487C}" destId="{204ADA44-C010-4628-8954-AD56DA7500FF}" srcOrd="1" destOrd="0" presId="urn:microsoft.com/office/officeart/2005/8/layout/hList7"/>
    <dgm:cxn modelId="{E7C9958A-9611-4AA2-B92A-63780E478408}" type="presParOf" srcId="{CC5ADC3A-576C-4D0D-AE8E-FE480C70487C}" destId="{522ECBA6-E786-46B0-98C6-0227DCCD8894}" srcOrd="2" destOrd="0" presId="urn:microsoft.com/office/officeart/2005/8/layout/hList7"/>
    <dgm:cxn modelId="{34AB3F79-6527-4744-9743-7550A7DF13BD}" type="presParOf" srcId="{CC5ADC3A-576C-4D0D-AE8E-FE480C70487C}" destId="{101B07CA-35C3-4AA7-A0FB-A455001A7225}" srcOrd="3" destOrd="0" presId="urn:microsoft.com/office/officeart/2005/8/layout/hList7"/>
    <dgm:cxn modelId="{92A6CAB2-2770-49FF-8BE3-155C5C9918E4}" type="presParOf" srcId="{9A5B53D6-5E3F-4400-91AC-2953CFCEA970}" destId="{36ED9635-B384-499A-8298-7661B64CB8C8}" srcOrd="1" destOrd="0" presId="urn:microsoft.com/office/officeart/2005/8/layout/hList7"/>
    <dgm:cxn modelId="{DD70E7E2-FF30-4FE5-85B4-00AD4434FB3A}" type="presParOf" srcId="{9A5B53D6-5E3F-4400-91AC-2953CFCEA970}" destId="{378890B5-5C74-4107-B310-F6076617B2F9}" srcOrd="2" destOrd="0" presId="urn:microsoft.com/office/officeart/2005/8/layout/hList7"/>
    <dgm:cxn modelId="{E6A29A2A-C857-4D66-80E3-1534547FB03F}" type="presParOf" srcId="{378890B5-5C74-4107-B310-F6076617B2F9}" destId="{10778366-E74F-4CDA-A0A9-626D4C0EEF9A}" srcOrd="0" destOrd="0" presId="urn:microsoft.com/office/officeart/2005/8/layout/hList7"/>
    <dgm:cxn modelId="{0842ABC4-5651-4C72-BD2F-EF8DE4B36CAA}" type="presParOf" srcId="{378890B5-5C74-4107-B310-F6076617B2F9}" destId="{57F596C2-727E-42E7-A859-1FCE88A3F1E7}" srcOrd="1" destOrd="0" presId="urn:microsoft.com/office/officeart/2005/8/layout/hList7"/>
    <dgm:cxn modelId="{84AE5151-5328-4D4B-85FB-2AEA2E1EDCF5}" type="presParOf" srcId="{378890B5-5C74-4107-B310-F6076617B2F9}" destId="{723D8534-29F1-4706-96AC-5C7B903BA5F3}" srcOrd="2" destOrd="0" presId="urn:microsoft.com/office/officeart/2005/8/layout/hList7"/>
    <dgm:cxn modelId="{15DE336F-B026-4005-8513-2A733DBFD922}" type="presParOf" srcId="{378890B5-5C74-4107-B310-F6076617B2F9}" destId="{5631995C-ADE2-4344-9147-62E7F9D93172}" srcOrd="3" destOrd="0" presId="urn:microsoft.com/office/officeart/2005/8/layout/hList7"/>
    <dgm:cxn modelId="{2C29442B-7F87-40CD-9917-78D6BE161AF3}" type="presParOf" srcId="{9A5B53D6-5E3F-4400-91AC-2953CFCEA970}" destId="{012049A5-96DC-4E6F-A0F1-1D36A464C7D5}" srcOrd="3" destOrd="0" presId="urn:microsoft.com/office/officeart/2005/8/layout/hList7"/>
    <dgm:cxn modelId="{AFB4EEB1-5616-4982-BA45-C2942441039C}" type="presParOf" srcId="{9A5B53D6-5E3F-4400-91AC-2953CFCEA970}" destId="{1643A2F1-F062-44DB-A469-D919DD351D73}" srcOrd="4" destOrd="0" presId="urn:microsoft.com/office/officeart/2005/8/layout/hList7"/>
    <dgm:cxn modelId="{F699AF6D-4265-4148-AB73-7392E3D669C6}" type="presParOf" srcId="{1643A2F1-F062-44DB-A469-D919DD351D73}" destId="{55009731-086B-4384-9BB8-57A35C1C3EDC}" srcOrd="0" destOrd="0" presId="urn:microsoft.com/office/officeart/2005/8/layout/hList7"/>
    <dgm:cxn modelId="{AD25512F-53E9-4D6A-B7EE-0C99364473BE}" type="presParOf" srcId="{1643A2F1-F062-44DB-A469-D919DD351D73}" destId="{74B8BF91-0EBD-4C5B-9175-709385410494}" srcOrd="1" destOrd="0" presId="urn:microsoft.com/office/officeart/2005/8/layout/hList7"/>
    <dgm:cxn modelId="{ED67D5CF-BDAC-48AE-B886-27D9B644F89D}" type="presParOf" srcId="{1643A2F1-F062-44DB-A469-D919DD351D73}" destId="{D7967D29-8FFB-41D1-832A-93ECA4E027C6}" srcOrd="2" destOrd="0" presId="urn:microsoft.com/office/officeart/2005/8/layout/hList7"/>
    <dgm:cxn modelId="{F3CA05E1-F553-4922-8C2C-ACDE67D3A0A2}" type="presParOf" srcId="{1643A2F1-F062-44DB-A469-D919DD351D73}" destId="{AF535010-7A45-42D1-B4B2-0CAA0E7D6E24}" srcOrd="3" destOrd="0" presId="urn:microsoft.com/office/officeart/2005/8/layout/hList7"/>
    <dgm:cxn modelId="{DE09B841-C073-486E-B2CD-8D94A2E3C479}" type="presParOf" srcId="{9A5B53D6-5E3F-4400-91AC-2953CFCEA970}" destId="{23736451-F2F2-46CF-BE15-414541820356}" srcOrd="5" destOrd="0" presId="urn:microsoft.com/office/officeart/2005/8/layout/hList7"/>
    <dgm:cxn modelId="{B0940EF0-A9A7-4956-A002-00AFF01FDD1F}" type="presParOf" srcId="{9A5B53D6-5E3F-4400-91AC-2953CFCEA970}" destId="{C361F348-B79D-4C9A-8BD3-4B96A2187A24}" srcOrd="6" destOrd="0" presId="urn:microsoft.com/office/officeart/2005/8/layout/hList7"/>
    <dgm:cxn modelId="{BC74D423-9F10-4D83-9759-46026C581AC1}" type="presParOf" srcId="{C361F348-B79D-4C9A-8BD3-4B96A2187A24}" destId="{F27862B3-4066-44F8-A4D3-F1C4F7CD8531}" srcOrd="0" destOrd="0" presId="urn:microsoft.com/office/officeart/2005/8/layout/hList7"/>
    <dgm:cxn modelId="{65F05EC7-7C4C-42D6-A1C5-5417CF7DF960}" type="presParOf" srcId="{C361F348-B79D-4C9A-8BD3-4B96A2187A24}" destId="{3AB2EBB3-5002-4767-93A0-BD99A0E11DF2}" srcOrd="1" destOrd="0" presId="urn:microsoft.com/office/officeart/2005/8/layout/hList7"/>
    <dgm:cxn modelId="{2003351B-16C0-4955-8D77-AA58A3818EB4}" type="presParOf" srcId="{C361F348-B79D-4C9A-8BD3-4B96A2187A24}" destId="{87D7D143-C141-45B5-98A7-297D2A29A50D}" srcOrd="2" destOrd="0" presId="urn:microsoft.com/office/officeart/2005/8/layout/hList7"/>
    <dgm:cxn modelId="{49FE55D1-CB10-47D7-9045-B47F86511280}" type="presParOf" srcId="{C361F348-B79D-4C9A-8BD3-4B96A2187A24}" destId="{36B824A5-649A-4346-A920-6569F21A5DC9}" srcOrd="3" destOrd="0" presId="urn:microsoft.com/office/officeart/2005/8/layout/hList7"/>
    <dgm:cxn modelId="{EC400B99-AB79-4BB5-87D8-AE52E0D09A01}" type="presParOf" srcId="{9A5B53D6-5E3F-4400-91AC-2953CFCEA970}" destId="{1D5B60F9-CA34-4C38-B0B8-4F56E600A68E}" srcOrd="7" destOrd="0" presId="urn:microsoft.com/office/officeart/2005/8/layout/hList7"/>
    <dgm:cxn modelId="{C48F9985-449C-47E3-91E1-5E89629E8AD9}" type="presParOf" srcId="{9A5B53D6-5E3F-4400-91AC-2953CFCEA970}" destId="{99FFD84D-ADC1-4F79-B861-04ACB6C26728}" srcOrd="8" destOrd="0" presId="urn:microsoft.com/office/officeart/2005/8/layout/hList7"/>
    <dgm:cxn modelId="{0F9F6C2C-61A3-400A-9754-B7B6BF79B2F6}" type="presParOf" srcId="{99FFD84D-ADC1-4F79-B861-04ACB6C26728}" destId="{4227CC7E-78C5-4960-ADFF-53732C9BC88C}" srcOrd="0" destOrd="0" presId="urn:microsoft.com/office/officeart/2005/8/layout/hList7"/>
    <dgm:cxn modelId="{2C11A1A5-4098-4E88-8998-90FBC84BAA92}" type="presParOf" srcId="{99FFD84D-ADC1-4F79-B861-04ACB6C26728}" destId="{FEBF16B2-D6E8-4F91-B75A-F704F0F95A92}" srcOrd="1" destOrd="0" presId="urn:microsoft.com/office/officeart/2005/8/layout/hList7"/>
    <dgm:cxn modelId="{92359C56-73E0-4EF1-AC07-F1F9E87E1BDE}" type="presParOf" srcId="{99FFD84D-ADC1-4F79-B861-04ACB6C26728}" destId="{045AC85D-2AA1-443D-A70A-0AC7A2B9D2B8}" srcOrd="2" destOrd="0" presId="urn:microsoft.com/office/officeart/2005/8/layout/hList7"/>
    <dgm:cxn modelId="{05E482A0-9483-4A07-A5C1-6E674B3C51EA}" type="presParOf" srcId="{99FFD84D-ADC1-4F79-B861-04ACB6C26728}" destId="{E7D50803-1B52-4D50-8B98-EB950A2469A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CA401-1EEC-407B-9978-79362D059164}">
      <dsp:nvSpPr>
        <dsp:cNvPr id="0" name=""/>
        <dsp:cNvSpPr/>
      </dsp:nvSpPr>
      <dsp:spPr>
        <a:xfrm>
          <a:off x="1937857" y="3969201"/>
          <a:ext cx="100190" cy="100190"/>
        </a:xfrm>
        <a:prstGeom prst="ellipse">
          <a:avLst/>
        </a:prstGeom>
        <a:solidFill>
          <a:srgbClr val="1F674F"/>
        </a:solidFill>
        <a:ln w="9525" cap="flat" cmpd="sng" algn="ctr">
          <a:solidFill>
            <a:srgbClr val="1F674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51E97C-4EF8-42CD-AC2B-CC03FE6EDB00}">
      <dsp:nvSpPr>
        <dsp:cNvPr id="0" name=""/>
        <dsp:cNvSpPr/>
      </dsp:nvSpPr>
      <dsp:spPr>
        <a:xfrm>
          <a:off x="1714679" y="4070967"/>
          <a:ext cx="100190" cy="100190"/>
        </a:xfrm>
        <a:prstGeom prst="ellipse">
          <a:avLst/>
        </a:prstGeom>
        <a:solidFill>
          <a:srgbClr val="1F674F"/>
        </a:solidFill>
        <a:ln w="9525" cap="flat" cmpd="sng" algn="ctr">
          <a:solidFill>
            <a:srgbClr val="1F674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E672A-E7AD-4972-9240-0B54E2B9FA5A}">
      <dsp:nvSpPr>
        <dsp:cNvPr id="0" name=""/>
        <dsp:cNvSpPr/>
      </dsp:nvSpPr>
      <dsp:spPr>
        <a:xfrm>
          <a:off x="1484901" y="4154745"/>
          <a:ext cx="100190" cy="100190"/>
        </a:xfrm>
        <a:prstGeom prst="ellipse">
          <a:avLst/>
        </a:prstGeom>
        <a:solidFill>
          <a:srgbClr val="1F674F"/>
        </a:solidFill>
        <a:ln w="9525" cap="flat" cmpd="sng" algn="ctr">
          <a:solidFill>
            <a:srgbClr val="1F674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A33F00-1267-4A16-830E-AC6639F6B2B5}">
      <dsp:nvSpPr>
        <dsp:cNvPr id="0" name=""/>
        <dsp:cNvSpPr/>
      </dsp:nvSpPr>
      <dsp:spPr>
        <a:xfrm>
          <a:off x="1248524" y="4220064"/>
          <a:ext cx="100190" cy="100190"/>
        </a:xfrm>
        <a:prstGeom prst="ellipse">
          <a:avLst/>
        </a:prstGeom>
        <a:solidFill>
          <a:srgbClr val="1F674F"/>
        </a:solidFill>
        <a:ln w="9525" cap="flat" cmpd="sng" algn="ctr">
          <a:solidFill>
            <a:srgbClr val="1F674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D63FCF-A3C6-4B74-A557-1B48EE84C417}">
      <dsp:nvSpPr>
        <dsp:cNvPr id="0" name=""/>
        <dsp:cNvSpPr/>
      </dsp:nvSpPr>
      <dsp:spPr>
        <a:xfrm>
          <a:off x="2981154" y="3119107"/>
          <a:ext cx="100190" cy="100190"/>
        </a:xfrm>
        <a:prstGeom prst="ellipse">
          <a:avLst/>
        </a:prstGeom>
        <a:solidFill>
          <a:srgbClr val="1F674F"/>
        </a:solidFill>
        <a:ln w="9525" cap="flat" cmpd="sng" algn="ctr">
          <a:solidFill>
            <a:srgbClr val="1F674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944022-DCA2-4FD1-9C16-1CA8C617BF67}">
      <dsp:nvSpPr>
        <dsp:cNvPr id="0" name=""/>
        <dsp:cNvSpPr/>
      </dsp:nvSpPr>
      <dsp:spPr>
        <a:xfrm>
          <a:off x="3576296" y="1871892"/>
          <a:ext cx="100190" cy="100190"/>
        </a:xfrm>
        <a:prstGeom prst="ellipse">
          <a:avLst/>
        </a:prstGeom>
        <a:solidFill>
          <a:srgbClr val="1F674F"/>
        </a:solidFill>
        <a:ln w="9525" cap="flat" cmpd="sng" algn="ctr">
          <a:solidFill>
            <a:srgbClr val="1F674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A7C18A-B18E-4713-9000-649ABF541F00}">
      <dsp:nvSpPr>
        <dsp:cNvPr id="0" name=""/>
        <dsp:cNvSpPr/>
      </dsp:nvSpPr>
      <dsp:spPr>
        <a:xfrm>
          <a:off x="3415512" y="315595"/>
          <a:ext cx="100190" cy="100190"/>
        </a:xfrm>
        <a:prstGeom prst="ellipse">
          <a:avLst/>
        </a:prstGeom>
        <a:solidFill>
          <a:srgbClr val="1F674F"/>
        </a:solidFill>
        <a:ln w="9525" cap="flat" cmpd="sng" algn="ctr">
          <a:solidFill>
            <a:srgbClr val="1F674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857FA5-28D0-4A9A-8934-3B789068BB9A}">
      <dsp:nvSpPr>
        <dsp:cNvPr id="0" name=""/>
        <dsp:cNvSpPr/>
      </dsp:nvSpPr>
      <dsp:spPr>
        <a:xfrm>
          <a:off x="3558298" y="214304"/>
          <a:ext cx="100190" cy="100190"/>
        </a:xfrm>
        <a:prstGeom prst="ellipse">
          <a:avLst/>
        </a:prstGeom>
        <a:solidFill>
          <a:srgbClr val="1F674F"/>
        </a:solidFill>
        <a:ln w="9525" cap="flat" cmpd="sng" algn="ctr">
          <a:solidFill>
            <a:srgbClr val="1F674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345CC4-9984-4D41-A9E8-EB7075F6048A}">
      <dsp:nvSpPr>
        <dsp:cNvPr id="0" name=""/>
        <dsp:cNvSpPr/>
      </dsp:nvSpPr>
      <dsp:spPr>
        <a:xfrm>
          <a:off x="3701084" y="113012"/>
          <a:ext cx="100190" cy="100190"/>
        </a:xfrm>
        <a:prstGeom prst="ellipse">
          <a:avLst/>
        </a:prstGeom>
        <a:solidFill>
          <a:srgbClr val="1F674F"/>
        </a:solidFill>
        <a:ln w="9525" cap="flat" cmpd="sng" algn="ctr">
          <a:solidFill>
            <a:srgbClr val="1F674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1145C9-B35C-4CF1-BB19-F11D498F92E3}">
      <dsp:nvSpPr>
        <dsp:cNvPr id="0" name=""/>
        <dsp:cNvSpPr/>
      </dsp:nvSpPr>
      <dsp:spPr>
        <a:xfrm>
          <a:off x="3843870" y="214304"/>
          <a:ext cx="100190" cy="100190"/>
        </a:xfrm>
        <a:prstGeom prst="ellipse">
          <a:avLst/>
        </a:prstGeom>
        <a:solidFill>
          <a:srgbClr val="1F674F"/>
        </a:solidFill>
        <a:ln w="9525" cap="flat" cmpd="sng" algn="ctr">
          <a:solidFill>
            <a:srgbClr val="1F674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E6AF16-A4B4-4F9A-B9EF-BE293FDA42D3}">
      <dsp:nvSpPr>
        <dsp:cNvPr id="0" name=""/>
        <dsp:cNvSpPr/>
      </dsp:nvSpPr>
      <dsp:spPr>
        <a:xfrm>
          <a:off x="3987256" y="315595"/>
          <a:ext cx="100190" cy="100190"/>
        </a:xfrm>
        <a:prstGeom prst="ellipse">
          <a:avLst/>
        </a:prstGeom>
        <a:solidFill>
          <a:srgbClr val="1F674F"/>
        </a:solidFill>
        <a:ln w="9525" cap="flat" cmpd="sng" algn="ctr">
          <a:solidFill>
            <a:srgbClr val="1F674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43CDFE-DD5A-4315-93AC-1FE092171BC9}">
      <dsp:nvSpPr>
        <dsp:cNvPr id="0" name=""/>
        <dsp:cNvSpPr/>
      </dsp:nvSpPr>
      <dsp:spPr>
        <a:xfrm>
          <a:off x="3701084" y="326955"/>
          <a:ext cx="100190" cy="100190"/>
        </a:xfrm>
        <a:prstGeom prst="ellipse">
          <a:avLst/>
        </a:prstGeom>
        <a:solidFill>
          <a:srgbClr val="1F674F"/>
        </a:solidFill>
        <a:ln w="9525" cap="flat" cmpd="sng" algn="ctr">
          <a:solidFill>
            <a:srgbClr val="1F674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1E3EF8-DFFE-4F96-9E87-5E85ADA6359E}">
      <dsp:nvSpPr>
        <dsp:cNvPr id="0" name=""/>
        <dsp:cNvSpPr/>
      </dsp:nvSpPr>
      <dsp:spPr>
        <a:xfrm>
          <a:off x="3701084" y="540899"/>
          <a:ext cx="100190" cy="100190"/>
        </a:xfrm>
        <a:prstGeom prst="ellipse">
          <a:avLst/>
        </a:prstGeom>
        <a:solidFill>
          <a:srgbClr val="1F674F"/>
        </a:solidFill>
        <a:ln w="9525" cap="flat" cmpd="sng" algn="ctr">
          <a:solidFill>
            <a:srgbClr val="1F674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0B6352-8255-428A-A0EF-5C0C7C57DF96}">
      <dsp:nvSpPr>
        <dsp:cNvPr id="0" name=""/>
        <dsp:cNvSpPr/>
      </dsp:nvSpPr>
      <dsp:spPr>
        <a:xfrm>
          <a:off x="683206" y="4487835"/>
          <a:ext cx="2144537" cy="578404"/>
        </a:xfrm>
        <a:prstGeom prst="roundRect">
          <a:avLst/>
        </a:prstGeom>
        <a:solidFill>
          <a:srgbClr val="1F674F"/>
        </a:solidFill>
        <a:ln>
          <a:solidFill>
            <a:srgbClr val="1F674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1917 – </a:t>
          </a:r>
          <a:r>
            <a:rPr lang="de-DE" sz="1200" b="1" kern="1200" dirty="0" err="1"/>
            <a:t>established</a:t>
          </a:r>
          <a:r>
            <a:rPr lang="de-DE" sz="1200" b="1" kern="1200" dirty="0"/>
            <a:t> </a:t>
          </a:r>
          <a:r>
            <a:rPr lang="de-DE" sz="1200" b="1" kern="1200" dirty="0" err="1"/>
            <a:t>as</a:t>
          </a:r>
          <a:r>
            <a:rPr lang="de-DE" sz="1200" b="1" kern="1200" dirty="0"/>
            <a:t> plant </a:t>
          </a:r>
          <a:r>
            <a:rPr lang="de-DE" sz="1200" b="1" kern="1200" dirty="0" err="1"/>
            <a:t>of</a:t>
          </a:r>
          <a:r>
            <a:rPr lang="de-DE" sz="1200" b="1" kern="1200" dirty="0"/>
            <a:t> GFE Düsseldorf</a:t>
          </a:r>
        </a:p>
      </dsp:txBody>
      <dsp:txXfrm>
        <a:off x="711441" y="4516070"/>
        <a:ext cx="2088067" cy="521934"/>
      </dsp:txXfrm>
    </dsp:sp>
    <dsp:sp modelId="{F46BBF48-76B7-430F-976B-9FC9B110BD89}">
      <dsp:nvSpPr>
        <dsp:cNvPr id="0" name=""/>
        <dsp:cNvSpPr/>
      </dsp:nvSpPr>
      <dsp:spPr>
        <a:xfrm>
          <a:off x="79239" y="3853869"/>
          <a:ext cx="1000101" cy="100013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3972A42-4176-4D9F-8484-B8B9FD9934DB}">
      <dsp:nvSpPr>
        <dsp:cNvPr id="0" name=""/>
        <dsp:cNvSpPr/>
      </dsp:nvSpPr>
      <dsp:spPr>
        <a:xfrm>
          <a:off x="2609553" y="3672410"/>
          <a:ext cx="2929134" cy="679573"/>
        </a:xfrm>
        <a:prstGeom prst="roundRect">
          <a:avLst/>
        </a:prstGeom>
        <a:solidFill>
          <a:srgbClr val="1F674F"/>
        </a:solidFill>
        <a:ln>
          <a:solidFill>
            <a:srgbClr val="1F674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 err="1"/>
            <a:t>Since</a:t>
          </a:r>
          <a:r>
            <a:rPr lang="de-DE" sz="1200" b="1" kern="1200" dirty="0"/>
            <a:t> 1973 – Independent Company </a:t>
          </a:r>
          <a:r>
            <a:rPr lang="de-DE" sz="1200" b="1" kern="1200" dirty="0" err="1"/>
            <a:t>of</a:t>
          </a:r>
          <a:r>
            <a:rPr lang="de-DE" sz="1200" b="1" kern="1200" dirty="0"/>
            <a:t> EWW </a:t>
          </a:r>
          <a:r>
            <a:rPr lang="de-DE" sz="1200" b="1" kern="1200" dirty="0" err="1"/>
            <a:t>within</a:t>
          </a:r>
          <a:r>
            <a:rPr lang="de-DE" sz="1200" b="1" kern="1200" dirty="0"/>
            <a:t> </a:t>
          </a:r>
          <a:r>
            <a:rPr lang="de-DE" sz="1200" b="1" kern="1200" dirty="0" err="1"/>
            <a:t>the</a:t>
          </a:r>
          <a:r>
            <a:rPr lang="de-DE" sz="1200" b="1" kern="1200" dirty="0"/>
            <a:t> Metallurg Group</a:t>
          </a:r>
        </a:p>
      </dsp:txBody>
      <dsp:txXfrm>
        <a:off x="2642727" y="3705584"/>
        <a:ext cx="2862786" cy="613225"/>
      </dsp:txXfrm>
    </dsp:sp>
    <dsp:sp modelId="{B4F6C36D-2EBC-450C-AC61-971A9B8458C7}">
      <dsp:nvSpPr>
        <dsp:cNvPr id="0" name=""/>
        <dsp:cNvSpPr/>
      </dsp:nvSpPr>
      <dsp:spPr>
        <a:xfrm>
          <a:off x="2015249" y="3155713"/>
          <a:ext cx="1000101" cy="1000138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1140D8-A25D-4D99-8EC7-FC2D89F15F75}">
      <dsp:nvSpPr>
        <dsp:cNvPr id="0" name=""/>
        <dsp:cNvSpPr/>
      </dsp:nvSpPr>
      <dsp:spPr>
        <a:xfrm>
          <a:off x="3441745" y="2622037"/>
          <a:ext cx="2460075" cy="578404"/>
        </a:xfrm>
        <a:prstGeom prst="roundRect">
          <a:avLst/>
        </a:prstGeom>
        <a:solidFill>
          <a:srgbClr val="1F674F"/>
        </a:solidFill>
        <a:ln>
          <a:solidFill>
            <a:srgbClr val="1F674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2004 – 2012: </a:t>
          </a:r>
          <a:r>
            <a:rPr lang="de-DE" sz="1200" b="1" kern="1200" dirty="0" err="1"/>
            <a:t>Kermas</a:t>
          </a:r>
          <a:r>
            <a:rPr lang="de-DE" sz="1200" b="1" kern="1200" dirty="0"/>
            <a:t> Group Ltd</a:t>
          </a:r>
          <a:r>
            <a:rPr lang="de-DE" sz="1200" kern="1200" dirty="0"/>
            <a:t>.</a:t>
          </a:r>
        </a:p>
      </dsp:txBody>
      <dsp:txXfrm>
        <a:off x="3469980" y="2650272"/>
        <a:ext cx="2403605" cy="521934"/>
      </dsp:txXfrm>
    </dsp:sp>
    <dsp:sp modelId="{9D826DE2-D0A5-459D-93A4-F65CE34008D7}">
      <dsp:nvSpPr>
        <dsp:cNvPr id="0" name=""/>
        <dsp:cNvSpPr/>
      </dsp:nvSpPr>
      <dsp:spPr>
        <a:xfrm>
          <a:off x="2839568" y="2054755"/>
          <a:ext cx="1000101" cy="1000138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AAB1EB5-529D-45C9-8D7F-C8CCD7F8FADC}">
      <dsp:nvSpPr>
        <dsp:cNvPr id="0" name=""/>
        <dsp:cNvSpPr/>
      </dsp:nvSpPr>
      <dsp:spPr>
        <a:xfrm>
          <a:off x="3719922" y="1310450"/>
          <a:ext cx="2473771" cy="578404"/>
        </a:xfrm>
        <a:prstGeom prst="roundRect">
          <a:avLst/>
        </a:prstGeom>
        <a:solidFill>
          <a:srgbClr val="1F674F"/>
        </a:solidFill>
        <a:ln>
          <a:solidFill>
            <a:srgbClr val="1F674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 err="1"/>
            <a:t>Since</a:t>
          </a:r>
          <a:r>
            <a:rPr lang="de-DE" sz="1200" b="1" kern="1200" dirty="0"/>
            <a:t> May 2012 – </a:t>
          </a:r>
          <a:r>
            <a:rPr lang="de-DE" sz="1200" b="1" kern="1200" dirty="0" err="1"/>
            <a:t>Afarak</a:t>
          </a:r>
          <a:r>
            <a:rPr lang="de-DE" sz="1200" b="1" kern="1200" dirty="0"/>
            <a:t> Group</a:t>
          </a:r>
        </a:p>
      </dsp:txBody>
      <dsp:txXfrm>
        <a:off x="3748157" y="1338685"/>
        <a:ext cx="2417301" cy="521934"/>
      </dsp:txXfrm>
    </dsp:sp>
    <dsp:sp modelId="{A8A3A813-F0A6-4204-A2FA-05586AA845A9}">
      <dsp:nvSpPr>
        <dsp:cNvPr id="0" name=""/>
        <dsp:cNvSpPr/>
      </dsp:nvSpPr>
      <dsp:spPr>
        <a:xfrm>
          <a:off x="3201333" y="743168"/>
          <a:ext cx="1000101" cy="1000138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6F97A-626C-4C59-911A-73A2F41936CB}">
      <dsp:nvSpPr>
        <dsp:cNvPr id="0" name=""/>
        <dsp:cNvSpPr/>
      </dsp:nvSpPr>
      <dsp:spPr>
        <a:xfrm>
          <a:off x="0" y="0"/>
          <a:ext cx="1532982" cy="4176464"/>
        </a:xfrm>
        <a:prstGeom prst="roundRect">
          <a:avLst>
            <a:gd name="adj" fmla="val 10000"/>
          </a:avLst>
        </a:prstGeom>
        <a:solidFill>
          <a:srgbClr val="1F67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Sampling / Sample-</a:t>
          </a:r>
          <a:r>
            <a:rPr lang="de-DE" sz="1700" kern="1200" dirty="0" err="1"/>
            <a:t>Preparation</a:t>
          </a:r>
          <a:endParaRPr lang="de-DE" sz="1700" kern="1200" dirty="0"/>
        </a:p>
      </dsp:txBody>
      <dsp:txXfrm>
        <a:off x="0" y="1670585"/>
        <a:ext cx="1532982" cy="1670585"/>
      </dsp:txXfrm>
    </dsp:sp>
    <dsp:sp modelId="{101B07CA-35C3-4AA7-A0FB-A455001A7225}">
      <dsp:nvSpPr>
        <dsp:cNvPr id="0" name=""/>
        <dsp:cNvSpPr/>
      </dsp:nvSpPr>
      <dsp:spPr>
        <a:xfrm rot="5400000">
          <a:off x="71110" y="250587"/>
          <a:ext cx="1390762" cy="139076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78366-E74F-4CDA-A0A9-626D4C0EEF9A}">
      <dsp:nvSpPr>
        <dsp:cNvPr id="0" name=""/>
        <dsp:cNvSpPr/>
      </dsp:nvSpPr>
      <dsp:spPr>
        <a:xfrm>
          <a:off x="1578972" y="0"/>
          <a:ext cx="1532982" cy="4176464"/>
        </a:xfrm>
        <a:prstGeom prst="roundRect">
          <a:avLst>
            <a:gd name="adj" fmla="val 10000"/>
          </a:avLst>
        </a:prstGeom>
        <a:solidFill>
          <a:srgbClr val="1F67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Classic </a:t>
          </a:r>
          <a:r>
            <a:rPr lang="de-DE" sz="1700" kern="1200" dirty="0" err="1"/>
            <a:t>Wet</a:t>
          </a:r>
          <a:r>
            <a:rPr lang="de-DE" sz="1700" kern="1200" dirty="0"/>
            <a:t> Chemistry</a:t>
          </a:r>
        </a:p>
      </dsp:txBody>
      <dsp:txXfrm>
        <a:off x="1578972" y="1670585"/>
        <a:ext cx="1532982" cy="1670585"/>
      </dsp:txXfrm>
    </dsp:sp>
    <dsp:sp modelId="{5631995C-ADE2-4344-9147-62E7F9D93172}">
      <dsp:nvSpPr>
        <dsp:cNvPr id="0" name=""/>
        <dsp:cNvSpPr/>
      </dsp:nvSpPr>
      <dsp:spPr>
        <a:xfrm>
          <a:off x="1650082" y="250587"/>
          <a:ext cx="1390762" cy="139076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09731-086B-4384-9BB8-57A35C1C3EDC}">
      <dsp:nvSpPr>
        <dsp:cNvPr id="0" name=""/>
        <dsp:cNvSpPr/>
      </dsp:nvSpPr>
      <dsp:spPr>
        <a:xfrm>
          <a:off x="3157944" y="0"/>
          <a:ext cx="1532982" cy="4176464"/>
        </a:xfrm>
        <a:prstGeom prst="roundRect">
          <a:avLst>
            <a:gd name="adj" fmla="val 10000"/>
          </a:avLst>
        </a:prstGeom>
        <a:solidFill>
          <a:srgbClr val="1F67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Trace Analysis </a:t>
          </a:r>
          <a:r>
            <a:rPr lang="de-DE" sz="1700" kern="1200" dirty="0" err="1"/>
            <a:t>with</a:t>
          </a:r>
          <a:r>
            <a:rPr lang="de-DE" sz="1700" kern="1200" dirty="0"/>
            <a:t> ICP-OES</a:t>
          </a:r>
        </a:p>
      </dsp:txBody>
      <dsp:txXfrm>
        <a:off x="3157944" y="1670585"/>
        <a:ext cx="1532982" cy="1670585"/>
      </dsp:txXfrm>
    </dsp:sp>
    <dsp:sp modelId="{AF535010-7A45-42D1-B4B2-0CAA0E7D6E24}">
      <dsp:nvSpPr>
        <dsp:cNvPr id="0" name=""/>
        <dsp:cNvSpPr/>
      </dsp:nvSpPr>
      <dsp:spPr>
        <a:xfrm>
          <a:off x="3229054" y="250587"/>
          <a:ext cx="1390762" cy="139076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862B3-4066-44F8-A4D3-F1C4F7CD8531}">
      <dsp:nvSpPr>
        <dsp:cNvPr id="0" name=""/>
        <dsp:cNvSpPr/>
      </dsp:nvSpPr>
      <dsp:spPr>
        <a:xfrm>
          <a:off x="4736916" y="0"/>
          <a:ext cx="1532982" cy="4176464"/>
        </a:xfrm>
        <a:prstGeom prst="roundRect">
          <a:avLst>
            <a:gd name="adj" fmla="val 10000"/>
          </a:avLst>
        </a:prstGeom>
        <a:solidFill>
          <a:srgbClr val="1F67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X-Ray </a:t>
          </a:r>
          <a:r>
            <a:rPr lang="de-DE" sz="1700" kern="1200" dirty="0" err="1"/>
            <a:t>Fluoroescence</a:t>
          </a:r>
          <a:r>
            <a:rPr lang="de-DE" sz="1700" kern="1200" dirty="0"/>
            <a:t> Analysis</a:t>
          </a:r>
        </a:p>
      </dsp:txBody>
      <dsp:txXfrm>
        <a:off x="4736916" y="1670585"/>
        <a:ext cx="1532982" cy="1670585"/>
      </dsp:txXfrm>
    </dsp:sp>
    <dsp:sp modelId="{36B824A5-649A-4346-A920-6569F21A5DC9}">
      <dsp:nvSpPr>
        <dsp:cNvPr id="0" name=""/>
        <dsp:cNvSpPr/>
      </dsp:nvSpPr>
      <dsp:spPr>
        <a:xfrm>
          <a:off x="4808027" y="250587"/>
          <a:ext cx="1390762" cy="139076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7CC7E-78C5-4960-ADFF-53732C9BC88C}">
      <dsp:nvSpPr>
        <dsp:cNvPr id="0" name=""/>
        <dsp:cNvSpPr/>
      </dsp:nvSpPr>
      <dsp:spPr>
        <a:xfrm>
          <a:off x="6315889" y="0"/>
          <a:ext cx="1532982" cy="4176464"/>
        </a:xfrm>
        <a:prstGeom prst="roundRect">
          <a:avLst>
            <a:gd name="adj" fmla="val 10000"/>
          </a:avLst>
        </a:prstGeom>
        <a:solidFill>
          <a:srgbClr val="1F67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Elementary</a:t>
          </a:r>
          <a:r>
            <a:rPr lang="de-DE" sz="1700" kern="1200" dirty="0"/>
            <a:t> Analysis / </a:t>
          </a:r>
          <a:r>
            <a:rPr lang="de-DE" sz="1700" kern="1200" dirty="0" err="1"/>
            <a:t>Combustion</a:t>
          </a:r>
          <a:endParaRPr lang="de-DE" sz="1700" kern="1200" dirty="0"/>
        </a:p>
      </dsp:txBody>
      <dsp:txXfrm>
        <a:off x="6315889" y="1670585"/>
        <a:ext cx="1532982" cy="1670585"/>
      </dsp:txXfrm>
    </dsp:sp>
    <dsp:sp modelId="{E7D50803-1B52-4D50-8B98-EB950A2469AA}">
      <dsp:nvSpPr>
        <dsp:cNvPr id="0" name=""/>
        <dsp:cNvSpPr/>
      </dsp:nvSpPr>
      <dsp:spPr>
        <a:xfrm>
          <a:off x="6386999" y="250587"/>
          <a:ext cx="1390762" cy="139076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A08DA-D72F-4447-AD3F-4B0E422A5D1C}">
      <dsp:nvSpPr>
        <dsp:cNvPr id="0" name=""/>
        <dsp:cNvSpPr/>
      </dsp:nvSpPr>
      <dsp:spPr>
        <a:xfrm>
          <a:off x="313954" y="3341171"/>
          <a:ext cx="7220962" cy="626469"/>
        </a:xfrm>
        <a:prstGeom prst="leftRight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C164B-FDB4-499D-8FA4-6DAF9579B4A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8BE2E-1D09-4A41-A1FC-7D3166782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8BE2E-1D09-4A41-A1FC-7D316678239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17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8BE2E-1D09-4A41-A1FC-7D316678239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613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8BE2E-1D09-4A41-A1FC-7D316678239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634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8BE2E-1D09-4A41-A1FC-7D316678239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50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8BE2E-1D09-4A41-A1FC-7D316678239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71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8BE2E-1D09-4A41-A1FC-7D316678239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80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46856" y="6381328"/>
            <a:ext cx="946448" cy="365125"/>
          </a:xfrm>
          <a:prstGeom prst="rect">
            <a:avLst/>
          </a:prstGeom>
        </p:spPr>
        <p:txBody>
          <a:bodyPr/>
          <a:lstStyle/>
          <a:p>
            <a:fld id="{FA071BDD-DB81-4C76-9AF8-A0579A5905D9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58020" y="6341720"/>
            <a:ext cx="2133600" cy="365125"/>
          </a:xfrm>
          <a:prstGeom prst="rect">
            <a:avLst/>
          </a:prstGeom>
        </p:spPr>
        <p:txBody>
          <a:bodyPr/>
          <a:lstStyle/>
          <a:p>
            <a:fld id="{5516C87D-D7AD-46DC-8D2B-FB2D2C92509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87450" y="4581649"/>
            <a:ext cx="7416800" cy="1151607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de-DE" dirty="0"/>
              <a:t>Elektrowerk Weisweiler GmbH</a:t>
            </a:r>
            <a:br>
              <a:rPr lang="de-DE" dirty="0"/>
            </a:br>
            <a:r>
              <a:rPr lang="de-DE" dirty="0" err="1"/>
              <a:t>Afarak</a:t>
            </a:r>
            <a:r>
              <a:rPr lang="de-DE" dirty="0"/>
              <a:t> Group 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971600" y="2708920"/>
            <a:ext cx="8013576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126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46856" y="6381328"/>
            <a:ext cx="946448" cy="365125"/>
          </a:xfrm>
          <a:prstGeom prst="rect">
            <a:avLst/>
          </a:prstGeom>
        </p:spPr>
        <p:txBody>
          <a:bodyPr/>
          <a:lstStyle/>
          <a:p>
            <a:fld id="{24DB5D10-A629-4A01-A244-EB57033B38AF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58020" y="6341720"/>
            <a:ext cx="2133600" cy="365125"/>
          </a:xfrm>
          <a:prstGeom prst="rect">
            <a:avLst/>
          </a:prstGeom>
        </p:spPr>
        <p:txBody>
          <a:bodyPr/>
          <a:lstStyle/>
          <a:p>
            <a:fld id="{5516C87D-D7AD-46DC-8D2B-FB2D2C925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56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46856" y="6381328"/>
            <a:ext cx="946448" cy="365125"/>
          </a:xfrm>
          <a:prstGeom prst="rect">
            <a:avLst/>
          </a:prstGeom>
        </p:spPr>
        <p:txBody>
          <a:bodyPr/>
          <a:lstStyle/>
          <a:p>
            <a:fld id="{728C4259-28EC-4A93-8064-C4CD7F543460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58020" y="6341720"/>
            <a:ext cx="2133600" cy="365125"/>
          </a:xfrm>
          <a:prstGeom prst="rect">
            <a:avLst/>
          </a:prstGeom>
        </p:spPr>
        <p:txBody>
          <a:bodyPr/>
          <a:lstStyle/>
          <a:p>
            <a:fld id="{5516C87D-D7AD-46DC-8D2B-FB2D2C925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19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2638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46856" y="6381328"/>
            <a:ext cx="946448" cy="365125"/>
          </a:xfrm>
          <a:prstGeom prst="rect">
            <a:avLst/>
          </a:prstGeom>
        </p:spPr>
        <p:txBody>
          <a:bodyPr/>
          <a:lstStyle/>
          <a:p>
            <a:fld id="{5B60065D-BA8C-44EF-BC30-4F205626E559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58020" y="6341720"/>
            <a:ext cx="2133600" cy="365125"/>
          </a:xfrm>
          <a:prstGeom prst="rect">
            <a:avLst/>
          </a:prstGeom>
        </p:spPr>
        <p:txBody>
          <a:bodyPr/>
          <a:lstStyle/>
          <a:p>
            <a:fld id="{5516C87D-D7AD-46DC-8D2B-FB2D2C92509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764704"/>
            <a:ext cx="7992120" cy="504055"/>
          </a:xfrm>
        </p:spPr>
        <p:txBody>
          <a:bodyPr>
            <a:normAutofit/>
          </a:bodyPr>
          <a:lstStyle>
            <a:lvl2pPr marL="457200" indent="0">
              <a:buNone/>
              <a:defRPr/>
            </a:lvl2pPr>
            <a:lvl5pPr marL="0" indent="0">
              <a:buNone/>
              <a:defRPr sz="2400" b="1"/>
            </a:lvl5pPr>
          </a:lstStyle>
          <a:p>
            <a:pPr lvl="4"/>
            <a:r>
              <a:rPr lang="de-DE" dirty="0"/>
              <a:t>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17315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46856" y="6381328"/>
            <a:ext cx="946448" cy="365125"/>
          </a:xfrm>
          <a:prstGeom prst="rect">
            <a:avLst/>
          </a:prstGeom>
        </p:spPr>
        <p:txBody>
          <a:bodyPr/>
          <a:lstStyle/>
          <a:p>
            <a:fld id="{D363102C-1408-4ECA-B134-AA3199EFF0BD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58020" y="6341720"/>
            <a:ext cx="2133600" cy="365125"/>
          </a:xfrm>
          <a:prstGeom prst="rect">
            <a:avLst/>
          </a:prstGeom>
        </p:spPr>
        <p:txBody>
          <a:bodyPr/>
          <a:lstStyle/>
          <a:p>
            <a:fld id="{5516C87D-D7AD-46DC-8D2B-FB2D2C925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80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-46856" y="6381328"/>
            <a:ext cx="946448" cy="365125"/>
          </a:xfrm>
          <a:prstGeom prst="rect">
            <a:avLst/>
          </a:prstGeom>
        </p:spPr>
        <p:txBody>
          <a:bodyPr/>
          <a:lstStyle/>
          <a:p>
            <a:fld id="{8165287B-652E-46C0-916E-3CA3C57C2B90}" type="datetime1">
              <a:rPr lang="de-DE" smtClean="0"/>
              <a:t>27.10.2021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758020" y="6341720"/>
            <a:ext cx="2133600" cy="365125"/>
          </a:xfrm>
          <a:prstGeom prst="rect">
            <a:avLst/>
          </a:prstGeom>
        </p:spPr>
        <p:txBody>
          <a:bodyPr/>
          <a:lstStyle/>
          <a:p>
            <a:fld id="{5516C87D-D7AD-46DC-8D2B-FB2D2C925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89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-46856" y="6381328"/>
            <a:ext cx="946448" cy="365125"/>
          </a:xfrm>
          <a:prstGeom prst="rect">
            <a:avLst/>
          </a:prstGeom>
        </p:spPr>
        <p:txBody>
          <a:bodyPr/>
          <a:lstStyle/>
          <a:p>
            <a:fld id="{12570A91-8E3E-4498-8EC1-5716075FE5BD}" type="datetime1">
              <a:rPr lang="de-DE" smtClean="0"/>
              <a:t>27.10.2021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758020" y="6341720"/>
            <a:ext cx="2133600" cy="365125"/>
          </a:xfrm>
          <a:prstGeom prst="rect">
            <a:avLst/>
          </a:prstGeom>
        </p:spPr>
        <p:txBody>
          <a:bodyPr/>
          <a:lstStyle/>
          <a:p>
            <a:fld id="{5516C87D-D7AD-46DC-8D2B-FB2D2C925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16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-46856" y="6381328"/>
            <a:ext cx="946448" cy="365125"/>
          </a:xfrm>
          <a:prstGeom prst="rect">
            <a:avLst/>
          </a:prstGeom>
        </p:spPr>
        <p:txBody>
          <a:bodyPr/>
          <a:lstStyle/>
          <a:p>
            <a:fld id="{4F9A507C-CDBD-44F8-8AF0-1F42309CDF58}" type="datetime1">
              <a:rPr lang="de-DE" smtClean="0"/>
              <a:t>27.10.2021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758020" y="6341720"/>
            <a:ext cx="2133600" cy="365125"/>
          </a:xfrm>
          <a:prstGeom prst="rect">
            <a:avLst/>
          </a:prstGeom>
        </p:spPr>
        <p:txBody>
          <a:bodyPr/>
          <a:lstStyle/>
          <a:p>
            <a:fld id="{5516C87D-D7AD-46DC-8D2B-FB2D2C925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82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-46856" y="6381328"/>
            <a:ext cx="946448" cy="365125"/>
          </a:xfrm>
          <a:prstGeom prst="rect">
            <a:avLst/>
          </a:prstGeom>
        </p:spPr>
        <p:txBody>
          <a:bodyPr/>
          <a:lstStyle/>
          <a:p>
            <a:fld id="{8AB8AF1F-E420-434F-ADE2-D1B462CE25C2}" type="datetime1">
              <a:rPr lang="de-DE" smtClean="0"/>
              <a:t>27.10.2021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758020" y="6341720"/>
            <a:ext cx="2133600" cy="365125"/>
          </a:xfrm>
          <a:prstGeom prst="rect">
            <a:avLst/>
          </a:prstGeom>
        </p:spPr>
        <p:txBody>
          <a:bodyPr/>
          <a:lstStyle/>
          <a:p>
            <a:fld id="{5516C87D-D7AD-46DC-8D2B-FB2D2C925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26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-46856" y="6381328"/>
            <a:ext cx="946448" cy="365125"/>
          </a:xfrm>
          <a:prstGeom prst="rect">
            <a:avLst/>
          </a:prstGeom>
        </p:spPr>
        <p:txBody>
          <a:bodyPr/>
          <a:lstStyle/>
          <a:p>
            <a:fld id="{2431AD2B-25AF-485F-8F99-4CA31A11015E}" type="datetime1">
              <a:rPr lang="de-DE" smtClean="0"/>
              <a:t>27.10.2021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758020" y="6341720"/>
            <a:ext cx="2133600" cy="365125"/>
          </a:xfrm>
          <a:prstGeom prst="rect">
            <a:avLst/>
          </a:prstGeom>
        </p:spPr>
        <p:txBody>
          <a:bodyPr/>
          <a:lstStyle/>
          <a:p>
            <a:fld id="{5516C87D-D7AD-46DC-8D2B-FB2D2C925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32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-46856" y="6381328"/>
            <a:ext cx="946448" cy="365125"/>
          </a:xfrm>
          <a:prstGeom prst="rect">
            <a:avLst/>
          </a:prstGeom>
        </p:spPr>
        <p:txBody>
          <a:bodyPr/>
          <a:lstStyle/>
          <a:p>
            <a:fld id="{C64C4B92-B0DD-4B96-99C9-099F4B9CF0D9}" type="datetime1">
              <a:rPr lang="de-DE" smtClean="0"/>
              <a:t>27.10.2021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758020" y="6341720"/>
            <a:ext cx="2133600" cy="365125"/>
          </a:xfrm>
          <a:prstGeom prst="rect">
            <a:avLst/>
          </a:prstGeom>
        </p:spPr>
        <p:txBody>
          <a:bodyPr/>
          <a:lstStyle/>
          <a:p>
            <a:fld id="{5516C87D-D7AD-46DC-8D2B-FB2D2C925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33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11560" y="0"/>
            <a:ext cx="5400600" cy="1080000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584" y="1600200"/>
            <a:ext cx="7859216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755576" y="764704"/>
            <a:ext cx="5616624" cy="5760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539552" y="1268759"/>
            <a:ext cx="8352928" cy="188565"/>
          </a:xfrm>
          <a:prstGeom prst="roundRect">
            <a:avLst>
              <a:gd name="adj" fmla="val 50000"/>
            </a:avLst>
          </a:prstGeom>
          <a:solidFill>
            <a:srgbClr val="1F674F"/>
          </a:solidFill>
          <a:ln>
            <a:solidFill>
              <a:srgbClr val="1F6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8503" y="64063"/>
            <a:ext cx="926805" cy="70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1"/>
          <p:cNvSpPr txBox="1">
            <a:spLocks noChangeArrowheads="1"/>
          </p:cNvSpPr>
          <p:nvPr/>
        </p:nvSpPr>
        <p:spPr bwMode="auto">
          <a:xfrm>
            <a:off x="7248037" y="150535"/>
            <a:ext cx="90817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1200" b="1" dirty="0">
                <a:solidFill>
                  <a:schemeClr val="tx1"/>
                </a:solidFill>
              </a:rPr>
              <a:t>Member </a:t>
            </a:r>
            <a:r>
              <a:rPr lang="de-DE" altLang="de-DE" sz="1200" b="1" dirty="0" err="1">
                <a:solidFill>
                  <a:schemeClr val="tx1"/>
                </a:solidFill>
              </a:rPr>
              <a:t>of</a:t>
            </a:r>
            <a:endParaRPr lang="de-DE" altLang="de-DE" sz="1200" b="1" dirty="0">
              <a:solidFill>
                <a:schemeClr val="tx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-51370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57D5040-C62B-420B-ADA1-D46FE856C1D7}" type="datetime1">
              <a:rPr lang="de-DE" smtClean="0"/>
              <a:pPr/>
              <a:t>27.10.2021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88424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4205B65-BEBD-47B6-A6FB-76192DE91AD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" t="12157" r="7132" b="17563"/>
          <a:stretch/>
        </p:blipFill>
        <p:spPr>
          <a:xfrm>
            <a:off x="6084168" y="50382"/>
            <a:ext cx="1236327" cy="71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2708920"/>
            <a:ext cx="756084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/>
              <a:t>Recyclingmöglichkeiten im Elektrowerk – </a:t>
            </a:r>
            <a:br>
              <a:rPr lang="de-DE" b="1" dirty="0"/>
            </a:br>
            <a:r>
              <a:rPr lang="de-DE" b="1" dirty="0"/>
              <a:t>mit vorhandener Infrastruktur </a:t>
            </a:r>
            <a:br>
              <a:rPr lang="de-DE" b="1" dirty="0"/>
            </a:br>
            <a:r>
              <a:rPr lang="de-DE" b="1" dirty="0"/>
              <a:t>Synergien erschaffen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D6FD-FEFB-4397-939D-76CA3094FD8A}" type="datetime1">
              <a:rPr lang="de-DE" smtClean="0"/>
              <a:t>27.10.2021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1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963960" y="4437112"/>
            <a:ext cx="756084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Elektrowerk Weisweiler GmbH</a:t>
            </a:r>
          </a:p>
          <a:p>
            <a:r>
              <a:rPr lang="de-DE" sz="2400" dirty="0" err="1"/>
              <a:t>Afarak</a:t>
            </a:r>
            <a:r>
              <a:rPr lang="de-DE" sz="2400" dirty="0"/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62450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749846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 err="1"/>
              <a:t>Crushing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Packing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10</a:t>
            </a:fld>
            <a:endParaRPr lang="de-DE"/>
          </a:p>
        </p:txBody>
      </p:sp>
      <p:pic>
        <p:nvPicPr>
          <p:cNvPr id="8" name="Picture 8" descr="17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207" y="4581128"/>
            <a:ext cx="1715346" cy="1575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:\Mitarbeiter\Kemper\Präsentationen\Bilder EWW\Betonhalle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188" y="1610898"/>
            <a:ext cx="32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Mitarbeiter\Kemper\Präsentationen\Bilder EWW\Betonhall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10898"/>
            <a:ext cx="3199999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nhaltsplatzhalter 1"/>
          <p:cNvSpPr txBox="1">
            <a:spLocks/>
          </p:cNvSpPr>
          <p:nvPr/>
        </p:nvSpPr>
        <p:spPr>
          <a:xfrm>
            <a:off x="1276772" y="3573016"/>
            <a:ext cx="7488832" cy="163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LC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FeCr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crushed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jaw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crushers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gyratory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crushers</a:t>
            </a: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Size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LC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FeCr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customizable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5 – 250 mm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1 – 10 mm</a:t>
            </a:r>
          </a:p>
          <a:p>
            <a:pPr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material in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bags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drums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bulk</a:t>
            </a: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S:\Mitarbeiter\Kemper\Präsentationen\Bilder EWW\Big bag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972881" y="5250395"/>
            <a:ext cx="1727187" cy="1137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Mitarbeiter\Kemper\Präsentationen\Bilder EWW\Fass FeCr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5085184"/>
            <a:ext cx="1781454" cy="1467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58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749846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/>
              <a:t>Analytical Services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11</a:t>
            </a:fld>
            <a:endParaRPr lang="de-DE"/>
          </a:p>
        </p:txBody>
      </p:sp>
      <p:pic>
        <p:nvPicPr>
          <p:cNvPr id="3075" name="Picture 3" descr="S:\Mitarbeiter\Kemper\Präsentationen\Bilder EWW\Analytical Services\IMG_969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634" y="3684387"/>
            <a:ext cx="1580526" cy="10536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:\Mitarbeiter\Kemper\Präsentationen\Bilder EWW\Analytical Services\IMG_99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645024"/>
            <a:ext cx="1442240" cy="961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9" name="Picture 7" descr="S:\Mitarbeiter\Kemper\Präsentationen\Bilder EWW\Analytical Services\IMG_99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620627"/>
            <a:ext cx="27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haltsplatzhalter 1"/>
          <p:cNvSpPr txBox="1">
            <a:spLocks/>
          </p:cNvSpPr>
          <p:nvPr/>
        </p:nvSpPr>
        <p:spPr>
          <a:xfrm>
            <a:off x="899592" y="1591097"/>
            <a:ext cx="4882042" cy="4570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Sampling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sample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EWW</a:t>
            </a:r>
          </a:p>
          <a:p>
            <a:pPr>
              <a:lnSpc>
                <a:spcPct val="114000"/>
              </a:lnSpc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Independent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14000"/>
              </a:lnSpc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analystics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metallic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mineral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matrices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educts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metallurgical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Experience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-art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guarantee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The Elektrowerk Weisweiler GmbH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certified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ISO 9001</a:t>
            </a:r>
          </a:p>
        </p:txBody>
      </p:sp>
      <p:pic>
        <p:nvPicPr>
          <p:cNvPr id="13" name="Grafi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540" y="4760223"/>
            <a:ext cx="1387376" cy="196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95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749846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/>
              <a:t>Analytical Services - </a:t>
            </a:r>
            <a:r>
              <a:rPr lang="de-DE" b="1" dirty="0" err="1"/>
              <a:t>Methods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860796147"/>
              </p:ext>
            </p:extLst>
          </p:nvPr>
        </p:nvGraphicFramePr>
        <p:xfrm>
          <a:off x="899592" y="1844824"/>
          <a:ext cx="78488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87664" y="764704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/>
              <a:t>Alkali-aktivierter Binder aus sekundären Rohstoffen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13</a:t>
            </a:fld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19B78F8F-92EF-4920-94D4-8096E47A8C57}"/>
              </a:ext>
            </a:extLst>
          </p:cNvPr>
          <p:cNvSpPr/>
          <p:nvPr/>
        </p:nvSpPr>
        <p:spPr>
          <a:xfrm>
            <a:off x="924253" y="1553457"/>
            <a:ext cx="194421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Sekundärrohstoff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B1E1528-16C9-4F6F-B3BF-193432552A60}"/>
              </a:ext>
            </a:extLst>
          </p:cNvPr>
          <p:cNvSpPr/>
          <p:nvPr/>
        </p:nvSpPr>
        <p:spPr>
          <a:xfrm>
            <a:off x="3353787" y="1553456"/>
            <a:ext cx="194421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Korrekturmaterial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7F9800D-4E30-439C-AECF-698CE1C90EE5}"/>
              </a:ext>
            </a:extLst>
          </p:cNvPr>
          <p:cNvSpPr/>
          <p:nvPr/>
        </p:nvSpPr>
        <p:spPr>
          <a:xfrm>
            <a:off x="2292405" y="2561941"/>
            <a:ext cx="1800200" cy="6114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Einschmelzen im LBO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813C0E-487C-4193-B583-7A9FED207DA1}"/>
              </a:ext>
            </a:extLst>
          </p:cNvPr>
          <p:cNvSpPr/>
          <p:nvPr/>
        </p:nvSpPr>
        <p:spPr>
          <a:xfrm>
            <a:off x="2292405" y="3445200"/>
            <a:ext cx="1800200" cy="5594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Granulation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EED6FB5E-470C-40FA-84EF-2CCD555740C5}"/>
              </a:ext>
            </a:extLst>
          </p:cNvPr>
          <p:cNvSpPr/>
          <p:nvPr/>
        </p:nvSpPr>
        <p:spPr>
          <a:xfrm>
            <a:off x="2223352" y="4365108"/>
            <a:ext cx="194421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Reaktives Glas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B62E7E47-E8BE-4364-89FF-829367F9A6C4}"/>
              </a:ext>
            </a:extLst>
          </p:cNvPr>
          <p:cNvSpPr/>
          <p:nvPr/>
        </p:nvSpPr>
        <p:spPr>
          <a:xfrm>
            <a:off x="4283968" y="4365108"/>
            <a:ext cx="194421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Füllstoff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A39DBEDC-03A5-4222-A007-8BCE27696768}"/>
              </a:ext>
            </a:extLst>
          </p:cNvPr>
          <p:cNvSpPr/>
          <p:nvPr/>
        </p:nvSpPr>
        <p:spPr>
          <a:xfrm>
            <a:off x="6332760" y="4365108"/>
            <a:ext cx="194421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Aktivator</a:t>
            </a:r>
          </a:p>
        </p:txBody>
      </p:sp>
      <p:cxnSp>
        <p:nvCxnSpPr>
          <p:cNvPr id="16" name="Verbinder: gewinkelt 15">
            <a:extLst>
              <a:ext uri="{FF2B5EF4-FFF2-40B4-BE49-F238E27FC236}">
                <a16:creationId xmlns:a16="http://schemas.microsoft.com/office/drawing/2014/main" id="{3CF4F866-BCCD-4C8E-8176-DB21D0F6127D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16200000" flipH="1">
            <a:off x="2364227" y="1733663"/>
            <a:ext cx="360412" cy="1296144"/>
          </a:xfrm>
          <a:prstGeom prst="bentConnector3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Verbinder: gewinkelt 17">
            <a:extLst>
              <a:ext uri="{FF2B5EF4-FFF2-40B4-BE49-F238E27FC236}">
                <a16:creationId xmlns:a16="http://schemas.microsoft.com/office/drawing/2014/main" id="{5B1B0AB3-6BE0-4915-93F3-50902B03B329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3578994" y="1815039"/>
            <a:ext cx="360413" cy="113339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8A2C766-A6A0-4F2B-881A-E29EB7B94C1B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3192505" y="3173364"/>
            <a:ext cx="0" cy="27183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8FE348BC-2CB6-408D-858B-04B35D2FD2F1}"/>
              </a:ext>
            </a:extLst>
          </p:cNvPr>
          <p:cNvSpPr/>
          <p:nvPr/>
        </p:nvSpPr>
        <p:spPr>
          <a:xfrm>
            <a:off x="2292405" y="5205334"/>
            <a:ext cx="1800200" cy="5321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Mahlen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C681E44-CA5F-4083-95D7-937D0B4CB216}"/>
              </a:ext>
            </a:extLst>
          </p:cNvPr>
          <p:cNvSpPr/>
          <p:nvPr/>
        </p:nvSpPr>
        <p:spPr>
          <a:xfrm>
            <a:off x="4353513" y="5205334"/>
            <a:ext cx="1800200" cy="5321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Mischen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20A11AD6-F00D-4AFD-B65D-22525952132F}"/>
              </a:ext>
            </a:extLst>
          </p:cNvPr>
          <p:cNvSpPr/>
          <p:nvPr/>
        </p:nvSpPr>
        <p:spPr>
          <a:xfrm>
            <a:off x="4283968" y="5949280"/>
            <a:ext cx="194421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Ascem</a:t>
            </a:r>
            <a:r>
              <a:rPr lang="de-DE" dirty="0"/>
              <a:t>® Zement</a:t>
            </a: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A5D1CF27-CB2E-4252-9D36-532D4C0CB92B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3192505" y="4004695"/>
            <a:ext cx="2955" cy="36041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763C5B94-5A6E-4E1E-8610-622B6C73D9FA}"/>
              </a:ext>
            </a:extLst>
          </p:cNvPr>
          <p:cNvCxnSpPr>
            <a:cxnSpLocks/>
            <a:stCxn id="10" idx="2"/>
            <a:endCxn id="23" idx="0"/>
          </p:cNvCxnSpPr>
          <p:nvPr/>
        </p:nvCxnSpPr>
        <p:spPr>
          <a:xfrm flipH="1">
            <a:off x="3192505" y="5013180"/>
            <a:ext cx="2955" cy="19215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D2E72BD6-F929-41A1-BDF2-57100F3E1F99}"/>
              </a:ext>
            </a:extLst>
          </p:cNvPr>
          <p:cNvCxnSpPr>
            <a:stCxn id="23" idx="3"/>
            <a:endCxn id="31" idx="1"/>
          </p:cNvCxnSpPr>
          <p:nvPr/>
        </p:nvCxnSpPr>
        <p:spPr>
          <a:xfrm>
            <a:off x="4092605" y="5471396"/>
            <a:ext cx="26090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537849A0-F3FD-44CA-8411-444F12E8A777}"/>
              </a:ext>
            </a:extLst>
          </p:cNvPr>
          <p:cNvCxnSpPr>
            <a:stCxn id="11" idx="2"/>
            <a:endCxn id="31" idx="0"/>
          </p:cNvCxnSpPr>
          <p:nvPr/>
        </p:nvCxnSpPr>
        <p:spPr>
          <a:xfrm flipH="1">
            <a:off x="5253613" y="5013180"/>
            <a:ext cx="2463" cy="19215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Verbinder: gewinkelt 47">
            <a:extLst>
              <a:ext uri="{FF2B5EF4-FFF2-40B4-BE49-F238E27FC236}">
                <a16:creationId xmlns:a16="http://schemas.microsoft.com/office/drawing/2014/main" id="{30E80700-FE85-49D1-A74B-3D3E8EBA96B9}"/>
              </a:ext>
            </a:extLst>
          </p:cNvPr>
          <p:cNvCxnSpPr>
            <a:stCxn id="12" idx="2"/>
            <a:endCxn id="31" idx="3"/>
          </p:cNvCxnSpPr>
          <p:nvPr/>
        </p:nvCxnSpPr>
        <p:spPr>
          <a:xfrm rot="5400000">
            <a:off x="6500183" y="4666711"/>
            <a:ext cx="458216" cy="1151155"/>
          </a:xfrm>
          <a:prstGeom prst="bentConnector2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17CB3437-4877-402C-B946-9A96CAFB3D46}"/>
              </a:ext>
            </a:extLst>
          </p:cNvPr>
          <p:cNvCxnSpPr>
            <a:stCxn id="31" idx="2"/>
            <a:endCxn id="36" idx="0"/>
          </p:cNvCxnSpPr>
          <p:nvPr/>
        </p:nvCxnSpPr>
        <p:spPr>
          <a:xfrm>
            <a:off x="5253613" y="5737457"/>
            <a:ext cx="2463" cy="211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Grafik 51">
            <a:extLst>
              <a:ext uri="{FF2B5EF4-FFF2-40B4-BE49-F238E27FC236}">
                <a16:creationId xmlns:a16="http://schemas.microsoft.com/office/drawing/2014/main" id="{1F1C7AC7-F7A1-4839-A6DC-BE0141B17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4" r="25733" b="25789"/>
          <a:stretch/>
        </p:blipFill>
        <p:spPr>
          <a:xfrm>
            <a:off x="6758020" y="1568554"/>
            <a:ext cx="2112322" cy="1776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69656B22-43AA-4A3E-AA9E-A5C9D09325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24330" r="28018" b="54348"/>
          <a:stretch/>
        </p:blipFill>
        <p:spPr>
          <a:xfrm>
            <a:off x="4992705" y="2383092"/>
            <a:ext cx="1932453" cy="1574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89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749846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/>
              <a:t>Sekundäre Reststoffe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14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7D29591-B749-4352-8E0F-405FB1E10703}"/>
              </a:ext>
            </a:extLst>
          </p:cNvPr>
          <p:cNvSpPr txBox="1"/>
          <p:nvPr/>
        </p:nvSpPr>
        <p:spPr>
          <a:xfrm>
            <a:off x="1161731" y="1763655"/>
            <a:ext cx="6820537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EWW Prozessschlacke (Calcium-Silikat-Schlacke)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Müllverbrennungsasche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Aufbereitete Salzschlacken aus der Aluminiumindustrie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Sekundärpfannenschlacke aus der Stahlindustrie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A07C2D-93A5-4B3D-8BBB-CA3E1748AE12}"/>
              </a:ext>
            </a:extLst>
          </p:cNvPr>
          <p:cNvSpPr txBox="1"/>
          <p:nvPr/>
        </p:nvSpPr>
        <p:spPr>
          <a:xfrm>
            <a:off x="1148903" y="3886515"/>
            <a:ext cx="6820537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Was könnte noch an Reststoffen eingesetzt werden?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Diverse oxidische Reststoffe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Bauschutt bzw. Recyclingbaustoffe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3C9FE92-C1B3-4E01-A0D0-C047EE0A0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2220" y="1972898"/>
            <a:ext cx="2376265" cy="178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F16028-EB44-45D4-99A2-11C21F768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25" y="4435538"/>
            <a:ext cx="2519560" cy="188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017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728DFCF-2D65-4362-A42A-F9910278DE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0" b="27255"/>
          <a:stretch/>
        </p:blipFill>
        <p:spPr>
          <a:xfrm>
            <a:off x="1187624" y="3740262"/>
            <a:ext cx="5143500" cy="2784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749846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/>
              <a:t>Bilder Schmelzversuche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15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3F1A7AC-246B-4B62-A047-0287D08E3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422446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00BC066-8A7B-4824-A7A1-54FD4157BE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17801" r="20075" b="9400"/>
          <a:stretch/>
        </p:blipFill>
        <p:spPr>
          <a:xfrm>
            <a:off x="4700620" y="2612620"/>
            <a:ext cx="4114800" cy="261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7335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749846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/>
              <a:t>Titan Späne Recycling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16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FF7AC0E-52C2-48FD-8447-1EF68F0ED381}"/>
              </a:ext>
            </a:extLst>
          </p:cNvPr>
          <p:cNvSpPr txBox="1"/>
          <p:nvPr/>
        </p:nvSpPr>
        <p:spPr>
          <a:xfrm>
            <a:off x="971600" y="1700808"/>
            <a:ext cx="8229600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Umschmelzen von TiAl6V4 Schrotten und </a:t>
            </a:r>
            <a:r>
              <a:rPr lang="de-DE" dirty="0" err="1"/>
              <a:t>Fe</a:t>
            </a:r>
            <a:r>
              <a:rPr lang="de-DE" dirty="0"/>
              <a:t>-Schrott zu einer FeTi70-Legierung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Die TiAl6V4-Schrotte werden mit bis zu 25% Öl angeliefert und erfordern ein entsprechendes Handling bezüglich der Umweltanforderungen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Bevor die </a:t>
            </a:r>
            <a:r>
              <a:rPr lang="de-DE" dirty="0" err="1"/>
              <a:t>Turnings</a:t>
            </a:r>
            <a:r>
              <a:rPr lang="de-DE" dirty="0"/>
              <a:t> eingesetzt werden müssen diese entölt werden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Nach der Entölung werden die </a:t>
            </a:r>
            <a:r>
              <a:rPr lang="de-DE" dirty="0" err="1"/>
              <a:t>Turnings</a:t>
            </a:r>
            <a:r>
              <a:rPr lang="de-DE" dirty="0"/>
              <a:t> zusammen mit </a:t>
            </a:r>
            <a:r>
              <a:rPr lang="de-DE" dirty="0" err="1"/>
              <a:t>Fe</a:t>
            </a:r>
            <a:r>
              <a:rPr lang="de-DE" dirty="0"/>
              <a:t>-Schrott in zwei kleinen (2x0,8 MVA) Öfen unter Argon eingeschmolzen und zu kleinen Blöcken vergossen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Die Blöcke auf &lt;300mm und nach Möglichkeit anschließend bei uns auf &lt;50mm gebrochen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8A08EB6-8698-434E-8D39-B2E02C193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82264" y="4130259"/>
            <a:ext cx="1648732" cy="292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EA7DB86-7DB5-4D1D-A146-E5227C9471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57" b="25081"/>
          <a:stretch/>
        </p:blipFill>
        <p:spPr>
          <a:xfrm>
            <a:off x="6012160" y="4772705"/>
            <a:ext cx="1982867" cy="177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367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749846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/>
              <a:t>Titan Späne Recycling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17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379FE38-E074-454F-9435-B40167F9C0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3" t="-5794" r="9202" b="5794"/>
          <a:stretch/>
        </p:blipFill>
        <p:spPr bwMode="auto">
          <a:xfrm rot="5400000">
            <a:off x="6660699" y="1461846"/>
            <a:ext cx="1807210" cy="226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7AF5B34-53F8-4C13-BE9C-EC67B5C695A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6" b="26005"/>
          <a:stretch/>
        </p:blipFill>
        <p:spPr bwMode="auto">
          <a:xfrm>
            <a:off x="3274985" y="1673907"/>
            <a:ext cx="2945130" cy="1807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43E2A40-7A71-4030-9FB4-24ED62110DB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t="23671" r="17558" b="11065"/>
          <a:stretch/>
        </p:blipFill>
        <p:spPr bwMode="auto">
          <a:xfrm>
            <a:off x="4067944" y="3819525"/>
            <a:ext cx="1796550" cy="243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0D685D2-4B79-4CA2-9DEC-A3973A647889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84" t="15358" r="15203" b="18607"/>
          <a:stretch/>
        </p:blipFill>
        <p:spPr bwMode="auto">
          <a:xfrm rot="5400000">
            <a:off x="6195572" y="3969605"/>
            <a:ext cx="2557765" cy="226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6931FA-70BE-4BA3-8283-0D38AC332FB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686" y="4136520"/>
            <a:ext cx="2430538" cy="179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14EC080-EA91-44F7-9EF6-D28EE883C68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2708"/>
          <a:stretch/>
        </p:blipFill>
        <p:spPr>
          <a:xfrm>
            <a:off x="1115616" y="1666533"/>
            <a:ext cx="1796551" cy="181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71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749846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/>
              <a:t>The </a:t>
            </a:r>
            <a:r>
              <a:rPr lang="de-DE" b="1" dirty="0" err="1"/>
              <a:t>Afarak</a:t>
            </a:r>
            <a:r>
              <a:rPr lang="de-DE" b="1" dirty="0"/>
              <a:t> Group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2</a:t>
            </a:fld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899592" y="4509120"/>
            <a:ext cx="2372818" cy="1612516"/>
            <a:chOff x="285721" y="3739306"/>
            <a:chExt cx="2372818" cy="1612516"/>
          </a:xfrm>
        </p:grpSpPr>
        <p:sp>
          <p:nvSpPr>
            <p:cNvPr id="67" name="Oval 37"/>
            <p:cNvSpPr>
              <a:spLocks noChangeArrowheads="1"/>
            </p:cNvSpPr>
            <p:nvPr/>
          </p:nvSpPr>
          <p:spPr bwMode="auto">
            <a:xfrm>
              <a:off x="285721" y="3739306"/>
              <a:ext cx="300038" cy="330605"/>
            </a:xfrm>
            <a:prstGeom prst="ellipse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8890">
              <a:solidFill>
                <a:srgbClr val="0B3C5F"/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41" dirty="0">
                <a:solidFill>
                  <a:srgbClr val="FFFFFF"/>
                </a:solidFill>
                <a:latin typeface="Verdana" pitchFamily="-65" charset="0"/>
              </a:endParaRPr>
            </a:p>
          </p:txBody>
        </p:sp>
        <p:sp>
          <p:nvSpPr>
            <p:cNvPr id="70" name="Oval 38"/>
            <p:cNvSpPr>
              <a:spLocks noChangeArrowheads="1"/>
            </p:cNvSpPr>
            <p:nvPr/>
          </p:nvSpPr>
          <p:spPr bwMode="auto">
            <a:xfrm>
              <a:off x="285721" y="4166610"/>
              <a:ext cx="300038" cy="330605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8890">
              <a:solidFill>
                <a:srgbClr val="E6730B"/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41" dirty="0">
                <a:solidFill>
                  <a:srgbClr val="FFFFFF"/>
                </a:solidFill>
                <a:latin typeface="Verdana" pitchFamily="-65" charset="0"/>
              </a:endParaRPr>
            </a:p>
          </p:txBody>
        </p:sp>
        <p:sp>
          <p:nvSpPr>
            <p:cNvPr id="71" name="Oval 39"/>
            <p:cNvSpPr>
              <a:spLocks noChangeArrowheads="1"/>
            </p:cNvSpPr>
            <p:nvPr/>
          </p:nvSpPr>
          <p:spPr bwMode="auto">
            <a:xfrm>
              <a:off x="285721" y="4593913"/>
              <a:ext cx="300038" cy="330605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8890">
              <a:solidFill>
                <a:srgbClr val="2E98A5"/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41" dirty="0">
                <a:solidFill>
                  <a:srgbClr val="FFFFFF"/>
                </a:solidFill>
                <a:latin typeface="Verdana" pitchFamily="-65" charset="0"/>
              </a:endParaRPr>
            </a:p>
          </p:txBody>
        </p:sp>
        <p:sp>
          <p:nvSpPr>
            <p:cNvPr id="72" name="Oval 40"/>
            <p:cNvSpPr>
              <a:spLocks noChangeArrowheads="1"/>
            </p:cNvSpPr>
            <p:nvPr/>
          </p:nvSpPr>
          <p:spPr bwMode="auto">
            <a:xfrm>
              <a:off x="285721" y="5021217"/>
              <a:ext cx="300038" cy="330605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8890">
              <a:solidFill>
                <a:srgbClr val="7030A0"/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41" dirty="0">
                <a:solidFill>
                  <a:srgbClr val="FFFFFF"/>
                </a:solidFill>
                <a:latin typeface="Verdana" pitchFamily="-65" charset="0"/>
              </a:endParaRPr>
            </a:p>
          </p:txBody>
        </p:sp>
        <p:sp>
          <p:nvSpPr>
            <p:cNvPr id="73" name="TextBox 42"/>
            <p:cNvSpPr txBox="1">
              <a:spLocks noChangeArrowheads="1"/>
            </p:cNvSpPr>
            <p:nvPr/>
          </p:nvSpPr>
          <p:spPr bwMode="auto">
            <a:xfrm>
              <a:off x="614940" y="3765787"/>
              <a:ext cx="1318544" cy="248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935" tIns="40469" rIns="80935" bIns="4046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1081" dirty="0">
                  <a:solidFill>
                    <a:srgbClr val="006FC0"/>
                  </a:solidFill>
                  <a:latin typeface="Verdana" panose="020B0604030504040204" pitchFamily="34" charset="0"/>
                </a:rPr>
                <a:t>MINING (Cr)</a:t>
              </a:r>
            </a:p>
          </p:txBody>
        </p:sp>
        <p:sp>
          <p:nvSpPr>
            <p:cNvPr id="74" name="TextBox 43"/>
            <p:cNvSpPr txBox="1">
              <a:spLocks noChangeArrowheads="1"/>
            </p:cNvSpPr>
            <p:nvPr/>
          </p:nvSpPr>
          <p:spPr bwMode="auto">
            <a:xfrm>
              <a:off x="614940" y="4194814"/>
              <a:ext cx="1318544" cy="248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935" tIns="40469" rIns="80935" bIns="4046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1081">
                  <a:solidFill>
                    <a:srgbClr val="006FC0"/>
                  </a:solidFill>
                  <a:latin typeface="Verdana" panose="020B0604030504040204" pitchFamily="34" charset="0"/>
                </a:rPr>
                <a:t>PROCESSING</a:t>
              </a:r>
            </a:p>
          </p:txBody>
        </p:sp>
        <p:sp>
          <p:nvSpPr>
            <p:cNvPr id="75" name="TextBox 44"/>
            <p:cNvSpPr txBox="1">
              <a:spLocks noChangeArrowheads="1"/>
            </p:cNvSpPr>
            <p:nvPr/>
          </p:nvSpPr>
          <p:spPr bwMode="auto">
            <a:xfrm>
              <a:off x="614940" y="4620981"/>
              <a:ext cx="1318544" cy="248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935" tIns="40469" rIns="80935" bIns="4046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1081">
                  <a:solidFill>
                    <a:srgbClr val="006FC0"/>
                  </a:solidFill>
                  <a:latin typeface="Verdana" panose="020B0604030504040204" pitchFamily="34" charset="0"/>
                </a:rPr>
                <a:t>LISTING</a:t>
              </a:r>
            </a:p>
          </p:txBody>
        </p:sp>
        <p:sp>
          <p:nvSpPr>
            <p:cNvPr id="76" name="TextBox 45"/>
            <p:cNvSpPr txBox="1">
              <a:spLocks noChangeArrowheads="1"/>
            </p:cNvSpPr>
            <p:nvPr/>
          </p:nvSpPr>
          <p:spPr bwMode="auto">
            <a:xfrm>
              <a:off x="614939" y="5050008"/>
              <a:ext cx="2043600" cy="248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935" tIns="40469" rIns="80935" bIns="4046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1081">
                  <a:solidFill>
                    <a:srgbClr val="006FC0"/>
                  </a:solidFill>
                  <a:latin typeface="Verdana" panose="020B0604030504040204" pitchFamily="34" charset="0"/>
                </a:rPr>
                <a:t>HQ, SALES &amp; MARKETING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1753135" y="1932352"/>
            <a:ext cx="7355369" cy="4259526"/>
            <a:chOff x="1753135" y="1932352"/>
            <a:chExt cx="7355369" cy="4259526"/>
          </a:xfrm>
        </p:grpSpPr>
        <p:pic>
          <p:nvPicPr>
            <p:cNvPr id="43" name="Picture 2" descr="D:\WORK\Current jobs\Buckbias\Job ref 1468-Metal product Deck\Artwork\map.png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135" y="1932352"/>
              <a:ext cx="7067337" cy="387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Oval 53"/>
            <p:cNvSpPr/>
            <p:nvPr/>
          </p:nvSpPr>
          <p:spPr>
            <a:xfrm>
              <a:off x="6059517" y="2688352"/>
              <a:ext cx="251459" cy="275288"/>
            </a:xfrm>
            <a:prstGeom prst="ellipse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8890">
              <a:solidFill>
                <a:srgbClr val="E6730B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41" dirty="0"/>
            </a:p>
          </p:txBody>
        </p:sp>
        <p:sp>
          <p:nvSpPr>
            <p:cNvPr id="50" name="Oval 55"/>
            <p:cNvSpPr/>
            <p:nvPr/>
          </p:nvSpPr>
          <p:spPr>
            <a:xfrm>
              <a:off x="6448362" y="3134590"/>
              <a:ext cx="251459" cy="275288"/>
            </a:xfrm>
            <a:prstGeom prst="ellipse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8890">
              <a:solidFill>
                <a:srgbClr val="0B3C5F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41" dirty="0"/>
            </a:p>
          </p:txBody>
        </p:sp>
        <p:sp>
          <p:nvSpPr>
            <p:cNvPr id="52" name="Freeform 58"/>
            <p:cNvSpPr/>
            <p:nvPr/>
          </p:nvSpPr>
          <p:spPr>
            <a:xfrm>
              <a:off x="5490437" y="2089060"/>
              <a:ext cx="1073030" cy="478402"/>
            </a:xfrm>
            <a:custGeom>
              <a:avLst/>
              <a:gdLst>
                <a:gd name="connsiteX0" fmla="*/ 0 w 1205714"/>
                <a:gd name="connsiteY0" fmla="*/ 445062 h 445062"/>
                <a:gd name="connsiteX1" fmla="*/ 477430 w 1205714"/>
                <a:gd name="connsiteY1" fmla="*/ 0 h 445062"/>
                <a:gd name="connsiteX2" fmla="*/ 1205714 w 1205714"/>
                <a:gd name="connsiteY2" fmla="*/ 0 h 44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5714" h="445062">
                  <a:moveTo>
                    <a:pt x="0" y="445062"/>
                  </a:moveTo>
                  <a:lnTo>
                    <a:pt x="477430" y="0"/>
                  </a:lnTo>
                  <a:lnTo>
                    <a:pt x="1205714" y="0"/>
                  </a:lnTo>
                </a:path>
              </a:pathLst>
            </a:custGeom>
            <a:ln w="19050">
              <a:solidFill>
                <a:srgbClr val="07C5C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41" dirty="0"/>
            </a:p>
          </p:txBody>
        </p:sp>
        <p:sp>
          <p:nvSpPr>
            <p:cNvPr id="54" name="Freeform 59"/>
            <p:cNvSpPr/>
            <p:nvPr/>
          </p:nvSpPr>
          <p:spPr>
            <a:xfrm>
              <a:off x="5579095" y="3049828"/>
              <a:ext cx="812270" cy="223343"/>
            </a:xfrm>
            <a:custGeom>
              <a:avLst/>
              <a:gdLst>
                <a:gd name="connsiteX0" fmla="*/ 0 w 962952"/>
                <a:gd name="connsiteY0" fmla="*/ 0 h 242761"/>
                <a:gd name="connsiteX1" fmla="*/ 283221 w 962952"/>
                <a:gd name="connsiteY1" fmla="*/ 242761 h 242761"/>
                <a:gd name="connsiteX2" fmla="*/ 962952 w 962952"/>
                <a:gd name="connsiteY2" fmla="*/ 242761 h 2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952" h="242761">
                  <a:moveTo>
                    <a:pt x="0" y="0"/>
                  </a:moveTo>
                  <a:lnTo>
                    <a:pt x="283221" y="242761"/>
                  </a:lnTo>
                  <a:lnTo>
                    <a:pt x="962952" y="242761"/>
                  </a:lnTo>
                </a:path>
              </a:pathLst>
            </a:custGeom>
            <a:ln w="19050">
              <a:solidFill>
                <a:srgbClr val="0B3C5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41" dirty="0"/>
            </a:p>
          </p:txBody>
        </p:sp>
        <p:sp>
          <p:nvSpPr>
            <p:cNvPr id="57" name="TextBox 60"/>
            <p:cNvSpPr txBox="1"/>
            <p:nvPr/>
          </p:nvSpPr>
          <p:spPr>
            <a:xfrm>
              <a:off x="6932443" y="1952939"/>
              <a:ext cx="1516324" cy="280425"/>
            </a:xfrm>
            <a:prstGeom prst="rect">
              <a:avLst/>
            </a:prstGeom>
            <a:noFill/>
          </p:spPr>
          <p:txBody>
            <a:bodyPr lIns="80935" tIns="40469" rIns="80935" bIns="40469">
              <a:spAutoFit/>
            </a:bodyPr>
            <a:lstStyle/>
            <a:p>
              <a:pPr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41" dirty="0">
                  <a:latin typeface="+mj-lt"/>
                  <a:cs typeface="Arial" charset="0"/>
                </a:rPr>
                <a:t>Finland, Helsinki</a:t>
              </a:r>
            </a:p>
          </p:txBody>
        </p:sp>
        <p:sp>
          <p:nvSpPr>
            <p:cNvPr id="58" name="TextBox 61"/>
            <p:cNvSpPr txBox="1"/>
            <p:nvPr/>
          </p:nvSpPr>
          <p:spPr>
            <a:xfrm>
              <a:off x="6324803" y="2655396"/>
              <a:ext cx="2783701" cy="303456"/>
            </a:xfrm>
            <a:prstGeom prst="rect">
              <a:avLst/>
            </a:prstGeom>
            <a:noFill/>
          </p:spPr>
          <p:txBody>
            <a:bodyPr wrap="square" lIns="80935" tIns="40469" rIns="80935" bIns="40469">
              <a:spAutoFit/>
            </a:bodyPr>
            <a:lstStyle/>
            <a:p>
              <a:pPr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41" b="1" dirty="0">
                  <a:latin typeface="+mj-lt"/>
                  <a:cs typeface="Arial" charset="0"/>
                </a:rPr>
                <a:t> Afarak EWW (Speciality LC </a:t>
              </a:r>
              <a:r>
                <a:rPr lang="en-GB" sz="1441" b="1" dirty="0" err="1">
                  <a:latin typeface="+mj-lt"/>
                  <a:cs typeface="Arial" charset="0"/>
                </a:rPr>
                <a:t>FeCr</a:t>
              </a:r>
              <a:r>
                <a:rPr lang="en-GB" sz="1441" b="1" dirty="0">
                  <a:latin typeface="+mj-lt"/>
                  <a:cs typeface="Arial" charset="0"/>
                </a:rPr>
                <a:t>) </a:t>
              </a:r>
            </a:p>
          </p:txBody>
        </p:sp>
        <p:sp>
          <p:nvSpPr>
            <p:cNvPr id="60" name="TextBox 63"/>
            <p:cNvSpPr txBox="1"/>
            <p:nvPr/>
          </p:nvSpPr>
          <p:spPr>
            <a:xfrm>
              <a:off x="2728981" y="3353785"/>
              <a:ext cx="1109537" cy="280425"/>
            </a:xfrm>
            <a:prstGeom prst="rect">
              <a:avLst/>
            </a:prstGeom>
            <a:noFill/>
          </p:spPr>
          <p:txBody>
            <a:bodyPr lIns="80935" tIns="40469" rIns="80935" bIns="40469">
              <a:spAutoFit/>
            </a:bodyPr>
            <a:lstStyle/>
            <a:p>
              <a:pPr algn="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41" dirty="0">
                  <a:latin typeface="+mj-lt"/>
                  <a:cs typeface="Arial" charset="0"/>
                </a:rPr>
                <a:t>Malta</a:t>
              </a:r>
            </a:p>
          </p:txBody>
        </p:sp>
        <p:sp>
          <p:nvSpPr>
            <p:cNvPr id="61" name="TextBox 65"/>
            <p:cNvSpPr txBox="1"/>
            <p:nvPr/>
          </p:nvSpPr>
          <p:spPr>
            <a:xfrm>
              <a:off x="2293511" y="2813270"/>
              <a:ext cx="1545007" cy="280425"/>
            </a:xfrm>
            <a:prstGeom prst="rect">
              <a:avLst/>
            </a:prstGeom>
            <a:noFill/>
          </p:spPr>
          <p:txBody>
            <a:bodyPr lIns="80935" tIns="40469" rIns="80935" bIns="40469">
              <a:spAutoFit/>
            </a:bodyPr>
            <a:lstStyle/>
            <a:p>
              <a:pPr algn="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41" dirty="0">
                  <a:latin typeface="+mj-lt"/>
                  <a:cs typeface="Arial" charset="0"/>
                </a:rPr>
                <a:t>The UK, London</a:t>
              </a:r>
            </a:p>
          </p:txBody>
        </p:sp>
        <p:sp>
          <p:nvSpPr>
            <p:cNvPr id="62" name="Freeform 70"/>
            <p:cNvSpPr/>
            <p:nvPr/>
          </p:nvSpPr>
          <p:spPr>
            <a:xfrm>
              <a:off x="4422621" y="5063875"/>
              <a:ext cx="1067815" cy="342283"/>
            </a:xfrm>
            <a:custGeom>
              <a:avLst/>
              <a:gdLst>
                <a:gd name="connsiteX0" fmla="*/ 1270449 w 1270449"/>
                <a:gd name="connsiteY0" fmla="*/ 0 h 372234"/>
                <a:gd name="connsiteX1" fmla="*/ 922492 w 1270449"/>
                <a:gd name="connsiteY1" fmla="*/ 364142 h 372234"/>
                <a:gd name="connsiteX2" fmla="*/ 0 w 1270449"/>
                <a:gd name="connsiteY2" fmla="*/ 372234 h 37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449" h="372234">
                  <a:moveTo>
                    <a:pt x="1270449" y="0"/>
                  </a:moveTo>
                  <a:lnTo>
                    <a:pt x="922492" y="364142"/>
                  </a:lnTo>
                  <a:lnTo>
                    <a:pt x="0" y="372234"/>
                  </a:lnTo>
                </a:path>
              </a:pathLst>
            </a:custGeom>
            <a:ln w="19050">
              <a:solidFill>
                <a:srgbClr val="E6730B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41" dirty="0"/>
            </a:p>
          </p:txBody>
        </p:sp>
        <p:sp>
          <p:nvSpPr>
            <p:cNvPr id="64" name="Freeform 71"/>
            <p:cNvSpPr/>
            <p:nvPr/>
          </p:nvSpPr>
          <p:spPr>
            <a:xfrm>
              <a:off x="5204904" y="2826486"/>
              <a:ext cx="788800" cy="0"/>
            </a:xfrm>
            <a:custGeom>
              <a:avLst/>
              <a:gdLst>
                <a:gd name="connsiteX0" fmla="*/ 0 w 938676"/>
                <a:gd name="connsiteY0" fmla="*/ 0 h 0"/>
                <a:gd name="connsiteX1" fmla="*/ 938676 w 93867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8676">
                  <a:moveTo>
                    <a:pt x="0" y="0"/>
                  </a:moveTo>
                  <a:lnTo>
                    <a:pt x="938676" y="0"/>
                  </a:lnTo>
                </a:path>
              </a:pathLst>
            </a:custGeom>
            <a:ln w="19050">
              <a:solidFill>
                <a:srgbClr val="E6730B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41" dirty="0"/>
            </a:p>
          </p:txBody>
        </p:sp>
        <p:sp>
          <p:nvSpPr>
            <p:cNvPr id="65" name="Freeform 72"/>
            <p:cNvSpPr/>
            <p:nvPr/>
          </p:nvSpPr>
          <p:spPr>
            <a:xfrm>
              <a:off x="4184026" y="3176697"/>
              <a:ext cx="1135613" cy="335674"/>
            </a:xfrm>
            <a:custGeom>
              <a:avLst/>
              <a:gdLst>
                <a:gd name="connsiteX0" fmla="*/ 1351370 w 1351370"/>
                <a:gd name="connsiteY0" fmla="*/ 0 h 364141"/>
                <a:gd name="connsiteX1" fmla="*/ 914400 w 1351370"/>
                <a:gd name="connsiteY1" fmla="*/ 364141 h 364141"/>
                <a:gd name="connsiteX2" fmla="*/ 0 w 1351370"/>
                <a:gd name="connsiteY2" fmla="*/ 364141 h 36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1370" h="364141">
                  <a:moveTo>
                    <a:pt x="1351370" y="0"/>
                  </a:moveTo>
                  <a:lnTo>
                    <a:pt x="914400" y="364141"/>
                  </a:lnTo>
                  <a:lnTo>
                    <a:pt x="0" y="364141"/>
                  </a:lnTo>
                </a:path>
              </a:pathLst>
            </a:custGeom>
            <a:ln w="19050">
              <a:solidFill>
                <a:srgbClr val="9A3C9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41" dirty="0"/>
            </a:p>
          </p:txBody>
        </p:sp>
        <p:sp>
          <p:nvSpPr>
            <p:cNvPr id="66" name="Freeform 74"/>
            <p:cNvSpPr/>
            <p:nvPr/>
          </p:nvSpPr>
          <p:spPr>
            <a:xfrm>
              <a:off x="4176203" y="2759086"/>
              <a:ext cx="830523" cy="208805"/>
            </a:xfrm>
            <a:custGeom>
              <a:avLst/>
              <a:gdLst>
                <a:gd name="connsiteX0" fmla="*/ 987229 w 987229"/>
                <a:gd name="connsiteY0" fmla="*/ 0 h 226577"/>
                <a:gd name="connsiteX1" fmla="*/ 598811 w 987229"/>
                <a:gd name="connsiteY1" fmla="*/ 218484 h 226577"/>
                <a:gd name="connsiteX2" fmla="*/ 0 w 987229"/>
                <a:gd name="connsiteY2" fmla="*/ 226577 h 2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7229" h="226577">
                  <a:moveTo>
                    <a:pt x="987229" y="0"/>
                  </a:moveTo>
                  <a:lnTo>
                    <a:pt x="598811" y="218484"/>
                  </a:lnTo>
                  <a:lnTo>
                    <a:pt x="0" y="226577"/>
                  </a:lnTo>
                </a:path>
              </a:pathLst>
            </a:custGeom>
            <a:ln w="19050">
              <a:solidFill>
                <a:srgbClr val="07C5C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41" dirty="0"/>
            </a:p>
          </p:txBody>
        </p:sp>
        <p:sp>
          <p:nvSpPr>
            <p:cNvPr id="77" name="Oval 54"/>
            <p:cNvSpPr/>
            <p:nvPr/>
          </p:nvSpPr>
          <p:spPr>
            <a:xfrm>
              <a:off x="3872890" y="2811360"/>
              <a:ext cx="251459" cy="275288"/>
            </a:xfrm>
            <a:prstGeom prst="ellipse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8890">
              <a:solidFill>
                <a:srgbClr val="2E98A5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41" dirty="0"/>
                <a:t>c</a:t>
              </a:r>
            </a:p>
          </p:txBody>
        </p:sp>
        <p:sp>
          <p:nvSpPr>
            <p:cNvPr id="78" name="Oval 69"/>
            <p:cNvSpPr/>
            <p:nvPr/>
          </p:nvSpPr>
          <p:spPr>
            <a:xfrm>
              <a:off x="4483961" y="5304397"/>
              <a:ext cx="251459" cy="275288"/>
            </a:xfrm>
            <a:prstGeom prst="ellipse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8890">
              <a:solidFill>
                <a:srgbClr val="E6730B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41" dirty="0"/>
            </a:p>
          </p:txBody>
        </p:sp>
        <p:sp>
          <p:nvSpPr>
            <p:cNvPr id="79" name="Oval 51"/>
            <p:cNvSpPr/>
            <p:nvPr/>
          </p:nvSpPr>
          <p:spPr>
            <a:xfrm>
              <a:off x="6611039" y="1951001"/>
              <a:ext cx="251459" cy="275288"/>
            </a:xfrm>
            <a:prstGeom prst="ellipse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8890">
              <a:solidFill>
                <a:srgbClr val="2E98A5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41" dirty="0"/>
                <a:t>c</a:t>
              </a:r>
            </a:p>
          </p:txBody>
        </p:sp>
        <p:sp>
          <p:nvSpPr>
            <p:cNvPr id="80" name="Oval 52"/>
            <p:cNvSpPr>
              <a:spLocks noChangeArrowheads="1"/>
            </p:cNvSpPr>
            <p:nvPr/>
          </p:nvSpPr>
          <p:spPr bwMode="auto">
            <a:xfrm>
              <a:off x="3861847" y="3359856"/>
              <a:ext cx="273542" cy="305514"/>
            </a:xfrm>
            <a:prstGeom prst="ellipse">
              <a:avLst/>
            </a:prstGeom>
            <a:blipFill dpi="0"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8890">
              <a:solidFill>
                <a:srgbClr val="7030A0"/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41" dirty="0">
                <a:solidFill>
                  <a:srgbClr val="FFFFFF"/>
                </a:solidFill>
                <a:latin typeface="Verdana" pitchFamily="-65" charset="0"/>
              </a:endParaRPr>
            </a:p>
          </p:txBody>
        </p:sp>
        <p:sp>
          <p:nvSpPr>
            <p:cNvPr id="81" name="Oval 57"/>
            <p:cNvSpPr>
              <a:spLocks noChangeArrowheads="1"/>
            </p:cNvSpPr>
            <p:nvPr/>
          </p:nvSpPr>
          <p:spPr bwMode="auto">
            <a:xfrm>
              <a:off x="4247402" y="5304398"/>
              <a:ext cx="246649" cy="288122"/>
            </a:xfrm>
            <a:prstGeom prst="ellipse">
              <a:avLst/>
            </a:prstGeom>
            <a:blipFill dpi="0"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8890">
              <a:solidFill>
                <a:srgbClr val="0B3C5F"/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lIns="80935" tIns="40469" rIns="80935" bIns="40469" anchor="ctr"/>
            <a:lstStyle/>
            <a:p>
              <a:pPr algn="ct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41" dirty="0">
                <a:solidFill>
                  <a:srgbClr val="FFFFFF"/>
                </a:solidFill>
                <a:latin typeface="Verdana" pitchFamily="-65" charset="0"/>
              </a:endParaRPr>
            </a:p>
          </p:txBody>
        </p:sp>
        <p:sp>
          <p:nvSpPr>
            <p:cNvPr id="108" name="TextBox 64"/>
            <p:cNvSpPr txBox="1"/>
            <p:nvPr/>
          </p:nvSpPr>
          <p:spPr>
            <a:xfrm>
              <a:off x="4978394" y="5445224"/>
              <a:ext cx="3470373" cy="746654"/>
            </a:xfrm>
            <a:prstGeom prst="rect">
              <a:avLst/>
            </a:prstGeom>
            <a:noFill/>
          </p:spPr>
          <p:txBody>
            <a:bodyPr wrap="square" lIns="80935" tIns="40469" rIns="80935" bIns="40469">
              <a:spAutoFit/>
            </a:bodyPr>
            <a:lstStyle/>
            <a:p>
              <a:pPr marL="257404" indent="-257404" defTabSz="404659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40" dirty="0">
                  <a:latin typeface="+mj-lt"/>
                  <a:cs typeface="Arial" panose="020B0604020202020204" pitchFamily="34" charset="0"/>
                </a:rPr>
                <a:t>Afarak SA (Mining/Processing)</a:t>
              </a:r>
            </a:p>
            <a:p>
              <a:pPr marL="257404" indent="-257404" defTabSz="404659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40" dirty="0">
                  <a:latin typeface="+mj-lt"/>
                  <a:cs typeface="Arial" panose="020B0604020202020204" pitchFamily="34" charset="0"/>
                </a:rPr>
                <a:t>Afarak Mogale (</a:t>
              </a:r>
              <a:r>
                <a:rPr lang="en-GB" sz="1440" dirty="0" err="1">
                  <a:latin typeface="+mj-lt"/>
                  <a:cs typeface="Arial" panose="020B0604020202020204" pitchFamily="34" charset="0"/>
                </a:rPr>
                <a:t>FeCr</a:t>
              </a:r>
              <a:r>
                <a:rPr lang="en-GB" sz="1440" dirty="0">
                  <a:latin typeface="+mj-lt"/>
                  <a:cs typeface="Arial" panose="020B0604020202020204" pitchFamily="34" charset="0"/>
                </a:rPr>
                <a:t>, MC </a:t>
              </a:r>
              <a:r>
                <a:rPr lang="en-GB" sz="1440" dirty="0" err="1">
                  <a:latin typeface="+mj-lt"/>
                  <a:cs typeface="Arial" panose="020B0604020202020204" pitchFamily="34" charset="0"/>
                </a:rPr>
                <a:t>FeCr</a:t>
              </a:r>
              <a:r>
                <a:rPr lang="en-GB" sz="1440" dirty="0">
                  <a:latin typeface="+mj-lt"/>
                  <a:cs typeface="Arial" panose="020B0604020202020204" pitchFamily="34" charset="0"/>
                </a:rPr>
                <a:t> &amp; </a:t>
              </a:r>
              <a:r>
                <a:rPr lang="en-GB" sz="1440" dirty="0" err="1">
                  <a:latin typeface="+mj-lt"/>
                  <a:cs typeface="Arial" panose="020B0604020202020204" pitchFamily="34" charset="0"/>
                </a:rPr>
                <a:t>SiMn</a:t>
              </a:r>
              <a:r>
                <a:rPr lang="en-GB" sz="1440" dirty="0">
                  <a:latin typeface="+mj-lt"/>
                  <a:cs typeface="Arial" panose="020B0604020202020204" pitchFamily="34" charset="0"/>
                </a:rPr>
                <a:t>) </a:t>
              </a:r>
              <a:endParaRPr lang="en-GB" sz="1441" b="1" dirty="0">
                <a:latin typeface="+mj-lt"/>
                <a:cs typeface="Arial" charset="0"/>
              </a:endParaRPr>
            </a:p>
            <a:p>
              <a:pPr algn="r"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41" b="1" dirty="0">
                <a:latin typeface="+mj-lt"/>
                <a:cs typeface="Arial" charset="0"/>
              </a:endParaRPr>
            </a:p>
          </p:txBody>
        </p:sp>
        <p:sp>
          <p:nvSpPr>
            <p:cNvPr id="109" name="TextBox 62"/>
            <p:cNvSpPr txBox="1"/>
            <p:nvPr/>
          </p:nvSpPr>
          <p:spPr>
            <a:xfrm>
              <a:off x="6510937" y="3429000"/>
              <a:ext cx="2597567" cy="303456"/>
            </a:xfrm>
            <a:prstGeom prst="rect">
              <a:avLst/>
            </a:prstGeom>
            <a:noFill/>
          </p:spPr>
          <p:txBody>
            <a:bodyPr wrap="square" lIns="80935" tIns="40469" rIns="80935" bIns="40469">
              <a:spAutoFit/>
            </a:bodyPr>
            <a:lstStyle/>
            <a:p>
              <a:pPr defTabSz="4046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41" dirty="0">
                  <a:latin typeface="+mj-lt"/>
                  <a:cs typeface="Arial" charset="0"/>
                </a:rPr>
                <a:t>Afarak TMS (Mining/Processing)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7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749846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/>
              <a:t>Historical Background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530507415"/>
              </p:ext>
            </p:extLst>
          </p:nvPr>
        </p:nvGraphicFramePr>
        <p:xfrm>
          <a:off x="2698786" y="1556792"/>
          <a:ext cx="619369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Rectangle 37"/>
          <p:cNvSpPr/>
          <p:nvPr/>
        </p:nvSpPr>
        <p:spPr>
          <a:xfrm>
            <a:off x="1547664" y="2060848"/>
            <a:ext cx="2376264" cy="1800200"/>
          </a:xfrm>
          <a:prstGeom prst="rect">
            <a:avLst/>
          </a:prstGeom>
          <a:solidFill>
            <a:srgbClr val="1F674F"/>
          </a:solidFill>
          <a:ln>
            <a:solidFill>
              <a:srgbClr val="1F674F"/>
            </a:solidFill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-111" charset="-128"/>
              </a:rPr>
              <a:t>A </a:t>
            </a:r>
          </a:p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-111" charset="-128"/>
              </a:rPr>
              <a:t>Leading</a:t>
            </a:r>
          </a:p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-111" charset="-128"/>
              </a:rPr>
              <a:t> Manufacturer</a:t>
            </a:r>
          </a:p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-111" charset="-128"/>
              </a:rPr>
              <a:t> of</a:t>
            </a:r>
          </a:p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-111" charset="-128"/>
              </a:rPr>
              <a:t> Special Alloys</a:t>
            </a:r>
          </a:p>
        </p:txBody>
      </p:sp>
    </p:spTree>
    <p:extLst>
      <p:ext uri="{BB962C8B-B14F-4D97-AF65-F5344CB8AC3E}">
        <p14:creationId xmlns:p14="http://schemas.microsoft.com/office/powerpoint/2010/main" val="216918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749846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/>
              <a:t>Key Facts EWW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4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08956" y="1556792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de-DE" b="1" u="sng" dirty="0"/>
              <a:t>Company: </a:t>
            </a:r>
            <a:r>
              <a:rPr lang="de-DE" dirty="0"/>
              <a:t>		Elektrowerk Weisweiler GmbH </a:t>
            </a:r>
          </a:p>
          <a:p>
            <a:pPr>
              <a:buSzPct val="75000"/>
            </a:pPr>
            <a:r>
              <a:rPr lang="de-DE" b="1" u="sng" dirty="0"/>
              <a:t>Ownership:</a:t>
            </a:r>
            <a:r>
              <a:rPr lang="de-DE" dirty="0"/>
              <a:t>		</a:t>
            </a:r>
            <a:r>
              <a:rPr lang="de-DE" dirty="0" err="1"/>
              <a:t>Afarak</a:t>
            </a:r>
            <a:r>
              <a:rPr lang="de-DE" dirty="0"/>
              <a:t> Group</a:t>
            </a:r>
          </a:p>
          <a:p>
            <a:pPr>
              <a:buSzPct val="75000"/>
            </a:pPr>
            <a:endParaRPr lang="de-DE" dirty="0"/>
          </a:p>
          <a:p>
            <a:pPr>
              <a:buSzPct val="75000"/>
            </a:pPr>
            <a:r>
              <a:rPr lang="de-DE" b="1" u="sng" dirty="0" err="1"/>
              <a:t>Capacity</a:t>
            </a:r>
            <a:r>
              <a:rPr lang="de-DE" b="1" u="sng" dirty="0"/>
              <a:t>: </a:t>
            </a:r>
            <a:r>
              <a:rPr lang="de-DE" dirty="0"/>
              <a:t>		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36.000 </a:t>
            </a:r>
            <a:r>
              <a:rPr lang="de-DE" dirty="0" err="1"/>
              <a:t>mt</a:t>
            </a:r>
            <a:r>
              <a:rPr lang="de-DE" dirty="0"/>
              <a:t> LC </a:t>
            </a:r>
            <a:r>
              <a:rPr lang="de-DE" dirty="0" err="1"/>
              <a:t>FeCr</a:t>
            </a:r>
            <a:r>
              <a:rPr lang="de-DE" dirty="0"/>
              <a:t>/</a:t>
            </a:r>
            <a:r>
              <a:rPr lang="de-DE" dirty="0" err="1"/>
              <a:t>year</a:t>
            </a:r>
            <a:endParaRPr lang="de-DE" dirty="0"/>
          </a:p>
          <a:p>
            <a:pPr>
              <a:buSzPct val="75000"/>
            </a:pPr>
            <a:endParaRPr lang="de-DE" b="1" u="sng" dirty="0"/>
          </a:p>
          <a:p>
            <a:pPr>
              <a:buSzPct val="75000"/>
            </a:pPr>
            <a:r>
              <a:rPr lang="de-DE" b="1" u="sng" dirty="0" err="1"/>
              <a:t>No</a:t>
            </a:r>
            <a:r>
              <a:rPr lang="de-DE" b="1" u="sng" dirty="0"/>
              <a:t>. </a:t>
            </a:r>
            <a:r>
              <a:rPr lang="de-DE" b="1" u="sng" dirty="0" err="1"/>
              <a:t>Of</a:t>
            </a:r>
            <a:r>
              <a:rPr lang="de-DE" b="1" u="sng" dirty="0"/>
              <a:t> </a:t>
            </a:r>
            <a:r>
              <a:rPr lang="de-DE" b="1" u="sng" dirty="0" err="1"/>
              <a:t>Furnaces</a:t>
            </a:r>
            <a:r>
              <a:rPr lang="de-DE" b="1" u="sng" dirty="0"/>
              <a:t>:</a:t>
            </a:r>
            <a:r>
              <a:rPr lang="de-DE" dirty="0"/>
              <a:t>		3 </a:t>
            </a:r>
          </a:p>
          <a:p>
            <a:pPr>
              <a:buSzPct val="75000"/>
            </a:pPr>
            <a:endParaRPr lang="de-DE" dirty="0"/>
          </a:p>
          <a:p>
            <a:pPr>
              <a:buSzPct val="75000"/>
            </a:pPr>
            <a:r>
              <a:rPr lang="de-DE" b="1" u="sng" dirty="0" err="1"/>
              <a:t>Furnace</a:t>
            </a:r>
            <a:r>
              <a:rPr lang="de-DE" b="1" u="sng" dirty="0"/>
              <a:t> Details:</a:t>
            </a:r>
            <a:r>
              <a:rPr lang="de-DE" dirty="0"/>
              <a:t>		LC </a:t>
            </a:r>
            <a:r>
              <a:rPr lang="de-DE" dirty="0" err="1"/>
              <a:t>FeCr</a:t>
            </a:r>
            <a:r>
              <a:rPr lang="de-DE" dirty="0"/>
              <a:t> + MC </a:t>
            </a:r>
            <a:r>
              <a:rPr lang="de-DE" dirty="0" err="1"/>
              <a:t>FeCr</a:t>
            </a:r>
            <a:r>
              <a:rPr lang="de-DE" dirty="0"/>
              <a:t>	         15 MW (Rotary </a:t>
            </a:r>
            <a:r>
              <a:rPr lang="de-DE" dirty="0" err="1"/>
              <a:t>Hearth</a:t>
            </a:r>
            <a:r>
              <a:rPr lang="de-DE" dirty="0"/>
              <a:t> </a:t>
            </a:r>
            <a:r>
              <a:rPr lang="de-DE" dirty="0" err="1"/>
              <a:t>Furnace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			Special Alloys	         6 MW </a:t>
            </a:r>
            <a:r>
              <a:rPr lang="de-DE" dirty="0" err="1"/>
              <a:t>Electric</a:t>
            </a:r>
            <a:r>
              <a:rPr lang="de-DE" dirty="0"/>
              <a:t> </a:t>
            </a:r>
            <a:r>
              <a:rPr lang="de-DE" dirty="0" err="1"/>
              <a:t>Arc</a:t>
            </a:r>
            <a:r>
              <a:rPr lang="de-DE" dirty="0"/>
              <a:t> </a:t>
            </a:r>
            <a:r>
              <a:rPr lang="de-DE" dirty="0" err="1"/>
              <a:t>Furnace</a:t>
            </a:r>
            <a:br>
              <a:rPr lang="de-DE" dirty="0"/>
            </a:br>
            <a:r>
              <a:rPr lang="de-DE" dirty="0"/>
              <a:t>			Special Alloys	         1 MW </a:t>
            </a:r>
            <a:r>
              <a:rPr lang="de-DE" dirty="0" err="1"/>
              <a:t>Induction</a:t>
            </a:r>
            <a:r>
              <a:rPr lang="de-DE" dirty="0"/>
              <a:t> </a:t>
            </a:r>
            <a:r>
              <a:rPr lang="de-DE" dirty="0" err="1"/>
              <a:t>Furnace</a:t>
            </a:r>
            <a:endParaRPr lang="de-DE" dirty="0"/>
          </a:p>
          <a:p>
            <a:pPr>
              <a:buSzPct val="75000"/>
            </a:pPr>
            <a:endParaRPr lang="de-DE" dirty="0"/>
          </a:p>
          <a:p>
            <a:pPr>
              <a:buSzPct val="75000"/>
            </a:pPr>
            <a:r>
              <a:rPr lang="de-DE" b="1" u="sng" dirty="0" err="1"/>
              <a:t>Staff</a:t>
            </a:r>
            <a:r>
              <a:rPr lang="de-DE" b="1" u="sng" dirty="0"/>
              <a:t>: </a:t>
            </a:r>
            <a:r>
              <a:rPr lang="de-DE" dirty="0"/>
              <a:t>			</a:t>
            </a:r>
            <a:r>
              <a:rPr lang="de-DE" dirty="0" err="1"/>
              <a:t>approx</a:t>
            </a:r>
            <a:r>
              <a:rPr lang="de-DE" dirty="0"/>
              <a:t>. 130 </a:t>
            </a:r>
            <a:r>
              <a:rPr lang="de-DE" dirty="0" err="1"/>
              <a:t>employees</a:t>
            </a:r>
            <a:endParaRPr lang="de-DE" dirty="0"/>
          </a:p>
          <a:p>
            <a:pPr>
              <a:buSzPct val="75000"/>
            </a:pPr>
            <a:endParaRPr lang="de-DE" dirty="0"/>
          </a:p>
          <a:p>
            <a:pPr>
              <a:buSzPct val="75000"/>
            </a:pPr>
            <a:r>
              <a:rPr lang="de-DE" b="1" u="sng" dirty="0" err="1"/>
              <a:t>Address</a:t>
            </a:r>
            <a:r>
              <a:rPr lang="de-DE" b="1" u="sng" dirty="0"/>
              <a:t>: </a:t>
            </a:r>
            <a:r>
              <a:rPr lang="de-DE" dirty="0"/>
              <a:t>			Dürener Straße, D-52249 Eschweiler Weisweiler, Germany</a:t>
            </a:r>
            <a:br>
              <a:rPr lang="de-DE" dirty="0"/>
            </a:br>
            <a:r>
              <a:rPr lang="de-DE" dirty="0"/>
              <a:t>			Tel.: +49 2403 646-0, Fax: +49 2403 646-222</a:t>
            </a:r>
            <a:br>
              <a:rPr lang="de-DE" dirty="0"/>
            </a:br>
            <a:r>
              <a:rPr lang="de-DE" dirty="0"/>
              <a:t>			E-Mail: info@elektrowerk.de</a:t>
            </a:r>
          </a:p>
          <a:p>
            <a:pPr>
              <a:buSzPct val="75000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749846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/>
              <a:t>Flow Sheet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Production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LC </a:t>
            </a:r>
            <a:r>
              <a:rPr lang="de-DE" b="1" dirty="0" err="1"/>
              <a:t>FeCr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5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835" y="1556793"/>
            <a:ext cx="7999637" cy="499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40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749846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 err="1"/>
              <a:t>Raw</a:t>
            </a:r>
            <a:r>
              <a:rPr lang="de-DE" b="1" dirty="0"/>
              <a:t> Materials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FeCr</a:t>
            </a:r>
            <a:r>
              <a:rPr lang="de-DE" b="1" dirty="0"/>
              <a:t> </a:t>
            </a:r>
            <a:r>
              <a:rPr lang="de-DE" b="1" dirty="0" err="1"/>
              <a:t>Production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6</a:t>
            </a:fld>
            <a:endParaRPr lang="de-DE"/>
          </a:p>
        </p:txBody>
      </p:sp>
      <p:pic>
        <p:nvPicPr>
          <p:cNvPr id="6" name="Picture 4" descr="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988840"/>
            <a:ext cx="3312368" cy="2167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Textfeld 2"/>
          <p:cNvSpPr txBox="1"/>
          <p:nvPr/>
        </p:nvSpPr>
        <p:spPr>
          <a:xfrm>
            <a:off x="1213917" y="1550318"/>
            <a:ext cx="363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Special Grade </a:t>
            </a:r>
            <a:r>
              <a:rPr lang="de-DE" dirty="0" err="1"/>
              <a:t>Chromite</a:t>
            </a:r>
            <a:r>
              <a:rPr lang="de-DE" dirty="0"/>
              <a:t> </a:t>
            </a:r>
            <a:r>
              <a:rPr lang="de-DE" dirty="0" err="1"/>
              <a:t>Concentrate</a:t>
            </a:r>
            <a:endParaRPr lang="de-DE" dirty="0"/>
          </a:p>
        </p:txBody>
      </p:sp>
      <p:pic>
        <p:nvPicPr>
          <p:cNvPr id="7" name="Picture 2" descr="C:\Users\ESCORT\Desktop\mines_ort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215" y="1976800"/>
            <a:ext cx="2288505" cy="218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acebookHomescreen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420888"/>
            <a:ext cx="1738313" cy="1176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490642" y="1567111"/>
            <a:ext cx="363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TMS – </a:t>
            </a:r>
            <a:r>
              <a:rPr lang="de-DE" dirty="0" err="1"/>
              <a:t>Turkish</a:t>
            </a:r>
            <a:r>
              <a:rPr lang="de-DE" dirty="0"/>
              <a:t> Mining Operation</a:t>
            </a: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6372200" y="5242803"/>
            <a:ext cx="1250805" cy="70647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422085" y="4671303"/>
            <a:ext cx="1155201" cy="34187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457200" indent="-254000" eaLnBrk="0" hangingPunct="0">
              <a:spcBef>
                <a:spcPct val="20000"/>
              </a:spcBef>
              <a:buClr>
                <a:srgbClr val="2E98A5"/>
              </a:buClr>
              <a:buFont typeface="Wingdings" pitchFamily="2" charset="2"/>
              <a:buChar char="æ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15900" eaLnBrk="0" hangingPunct="0">
              <a:spcBef>
                <a:spcPct val="20000"/>
              </a:spcBef>
              <a:buClr>
                <a:srgbClr val="2E98A5"/>
              </a:buClr>
              <a:buFont typeface="Calibri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261938" eaLnBrk="0" hangingPunct="0">
              <a:spcBef>
                <a:spcPct val="20000"/>
              </a:spcBef>
              <a:buClr>
                <a:srgbClr val="2E98A5"/>
              </a:buClr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290513" eaLnBrk="0" hangingPunct="0">
              <a:spcBef>
                <a:spcPct val="20000"/>
              </a:spcBef>
              <a:buClr>
                <a:srgbClr val="2E98A5"/>
              </a:buClr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90513" defTabSz="404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98A5"/>
              </a:buClr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90513" defTabSz="404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98A5"/>
              </a:buClr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90513" defTabSz="404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98A5"/>
              </a:buClr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90513" defTabSz="404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98A5"/>
              </a:buClr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CHROME 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471786" y="5451620"/>
            <a:ext cx="1051632" cy="2816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1148" rIns="4572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457200" indent="-254000" eaLnBrk="0" hangingPunct="0">
              <a:spcBef>
                <a:spcPct val="20000"/>
              </a:spcBef>
              <a:buClr>
                <a:srgbClr val="2E98A5"/>
              </a:buClr>
              <a:buFont typeface="Wingdings" pitchFamily="2" charset="2"/>
              <a:buChar char="æ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15900" eaLnBrk="0" hangingPunct="0">
              <a:spcBef>
                <a:spcPct val="20000"/>
              </a:spcBef>
              <a:buClr>
                <a:srgbClr val="2E98A5"/>
              </a:buClr>
              <a:buFont typeface="Calibri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261938" eaLnBrk="0" hangingPunct="0">
              <a:spcBef>
                <a:spcPct val="20000"/>
              </a:spcBef>
              <a:buClr>
                <a:srgbClr val="2E98A5"/>
              </a:buClr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290513" eaLnBrk="0" hangingPunct="0">
              <a:spcBef>
                <a:spcPct val="20000"/>
              </a:spcBef>
              <a:buClr>
                <a:srgbClr val="2E98A5"/>
              </a:buClr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90513" defTabSz="404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98A5"/>
              </a:buClr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90513" defTabSz="404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98A5"/>
              </a:buClr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90513" defTabSz="404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98A5"/>
              </a:buClr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90513" defTabSz="404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98A5"/>
              </a:buClr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800"/>
              </a:lnSpc>
              <a:spcBef>
                <a:spcPct val="0"/>
              </a:spcBef>
              <a:buFontTx/>
              <a:buNone/>
            </a:pPr>
            <a:r>
              <a:rPr lang="de-DE" altLang="de-DE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ARC FURNACE</a:t>
            </a:r>
          </a:p>
          <a:p>
            <a:pPr algn="ctr" eaLnBrk="1" hangingPunct="1"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de-DE" altLang="de-DE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MVA</a:t>
            </a:r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1403648" y="4525665"/>
            <a:ext cx="5832648" cy="2143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9425" lvl="3" indent="-88900">
              <a:buFont typeface="Calibri" pitchFamily="34" charset="0"/>
              <a:buNone/>
            </a:pPr>
            <a:endParaRPr lang="de-DE" altLang="de-DE" sz="1200" dirty="0"/>
          </a:p>
          <a:p>
            <a:pPr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b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intergroup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b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longterm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tailor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-made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>
            <a:stCxn id="12" idx="2"/>
            <a:endCxn id="11" idx="0"/>
          </p:cNvCxnSpPr>
          <p:nvPr/>
        </p:nvCxnSpPr>
        <p:spPr>
          <a:xfrm flipH="1">
            <a:off x="6997603" y="5013176"/>
            <a:ext cx="2083" cy="2296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18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749846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 err="1"/>
              <a:t>Raw</a:t>
            </a:r>
            <a:r>
              <a:rPr lang="de-DE" b="1" dirty="0"/>
              <a:t> Materials – </a:t>
            </a:r>
            <a:r>
              <a:rPr lang="de-DE" b="1" dirty="0" err="1"/>
              <a:t>Burnt</a:t>
            </a:r>
            <a:r>
              <a:rPr lang="de-DE" b="1" dirty="0"/>
              <a:t> </a:t>
            </a:r>
            <a:r>
              <a:rPr lang="de-DE" b="1" dirty="0" err="1"/>
              <a:t>Lime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7</a:t>
            </a:fld>
            <a:endParaRPr lang="de-DE"/>
          </a:p>
        </p:txBody>
      </p:sp>
      <p:pic>
        <p:nvPicPr>
          <p:cNvPr id="17" name="Picture 4" descr="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1700808"/>
            <a:ext cx="4824536" cy="2742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Inhaltsplatzhalter 1"/>
          <p:cNvSpPr txBox="1">
            <a:spLocks/>
          </p:cNvSpPr>
          <p:nvPr/>
        </p:nvSpPr>
        <p:spPr>
          <a:xfrm>
            <a:off x="1403648" y="4653136"/>
            <a:ext cx="7488832" cy="163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tailor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-made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trace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1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749846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 err="1"/>
              <a:t>FeSiCr</a:t>
            </a:r>
            <a:r>
              <a:rPr lang="de-DE" b="1" dirty="0"/>
              <a:t> – The </a:t>
            </a:r>
            <a:r>
              <a:rPr lang="de-DE" b="1" dirty="0" err="1"/>
              <a:t>Reducing</a:t>
            </a:r>
            <a:r>
              <a:rPr lang="de-DE" b="1" dirty="0"/>
              <a:t> Agent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8</a:t>
            </a:fld>
            <a:endParaRPr lang="de-DE"/>
          </a:p>
        </p:txBody>
      </p:sp>
      <p:sp>
        <p:nvSpPr>
          <p:cNvPr id="18" name="Inhaltsplatzhalter 1"/>
          <p:cNvSpPr txBox="1">
            <a:spLocks/>
          </p:cNvSpPr>
          <p:nvPr/>
        </p:nvSpPr>
        <p:spPr>
          <a:xfrm>
            <a:off x="1279823" y="4938886"/>
            <a:ext cx="7488832" cy="163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FeSiCr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EWW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grade LC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FeCr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(LN, LP,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LSi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ELC)</a:t>
            </a:r>
          </a:p>
          <a:p>
            <a:pPr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supervised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EWW</a:t>
            </a:r>
          </a:p>
          <a:p>
            <a:pPr>
              <a:buSzPct val="75000"/>
              <a:buFont typeface="Wingdings" panose="05000000000000000000" pitchFamily="2" charset="2"/>
              <a:buChar char="m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This high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customized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EWW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652433"/>
            <a:ext cx="3287216" cy="2001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rgbClr val="808080"/>
            </a:outerShdw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47555"/>
              </p:ext>
            </p:extLst>
          </p:nvPr>
        </p:nvGraphicFramePr>
        <p:xfrm>
          <a:off x="1619672" y="3501008"/>
          <a:ext cx="2632184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rbeitsblatt" r:id="rId4" imgW="3133776" imgH="1628662" progId="Excel.Sheet.8">
                  <p:embed/>
                </p:oleObj>
              </mc:Choice>
              <mc:Fallback>
                <p:oleObj name="Arbeitsblatt" r:id="rId4" imgW="3133776" imgH="1628662" progId="Excel.Sheet.8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501008"/>
                        <a:ext cx="2632184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C:\Users\rader.EWW\Documents\Dateien Radermacher.EWW\Eigene Dateien\Produktion\SiCr\ASK\Foto´s Start SiCr-Produktion 02.2015\IMG_5437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1700064"/>
            <a:ext cx="2493391" cy="1460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3968" y="1556791"/>
            <a:ext cx="2330045" cy="1747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3140968"/>
            <a:ext cx="2035172" cy="1727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7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:\Mitarbeiter\Kemper\Präsentationen\Bilder EWW\Kübel Schlack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423810" y="3079532"/>
            <a:ext cx="1606861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749846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/>
              <a:t>The </a:t>
            </a:r>
            <a:r>
              <a:rPr lang="de-DE" b="1" dirty="0" err="1"/>
              <a:t>Metallurgical</a:t>
            </a:r>
            <a:r>
              <a:rPr lang="de-DE" b="1" dirty="0"/>
              <a:t> </a:t>
            </a:r>
            <a:r>
              <a:rPr lang="de-DE" b="1" dirty="0" err="1"/>
              <a:t>Process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203-B939-4039-8791-E0B3012EB554}" type="datetime1">
              <a:rPr lang="de-DE" smtClean="0"/>
              <a:t>27.10.2021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C87D-D7AD-46DC-8D2B-FB2D2C92509F}" type="slidenum">
              <a:rPr lang="de-DE" smtClean="0"/>
              <a:t>9</a:t>
            </a:fld>
            <a:endParaRPr lang="de-DE"/>
          </a:p>
        </p:txBody>
      </p:sp>
      <p:pic>
        <p:nvPicPr>
          <p:cNvPr id="7" name="Picture 4" descr="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2244799"/>
            <a:ext cx="1852469" cy="1373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 descr="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2275131"/>
            <a:ext cx="1848007" cy="1936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" descr="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4842933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3" descr="S:\Mitarbeiter\Kemper\Präsentationen\Bilder EWW\Reaktion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2275131"/>
            <a:ext cx="1949389" cy="180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82210" y="15755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Tapping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liquid Chrome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concentrate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lime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35896" y="168206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28184" y="166431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Tapping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Slag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619672" y="441363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Tapping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10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799" y="4830261"/>
            <a:ext cx="2493847" cy="184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4572000" y="4460930"/>
            <a:ext cx="272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Quenching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8678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Bildschirmpräsentation (4:3)</PresentationFormat>
  <Paragraphs>150</Paragraphs>
  <Slides>17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Verdana</vt:lpstr>
      <vt:lpstr>Wingdings</vt:lpstr>
      <vt:lpstr>Larissa</vt:lpstr>
      <vt:lpstr>Arbeitsblatt</vt:lpstr>
      <vt:lpstr>Recyclingmöglichkeiten im Elektrowerk –  mit vorhandener Infrastruktur  Synergien erschaffen</vt:lpstr>
      <vt:lpstr>The Afarak Group</vt:lpstr>
      <vt:lpstr>Historical Background</vt:lpstr>
      <vt:lpstr>Key Facts EWW</vt:lpstr>
      <vt:lpstr>Flow Sheet of the Production of LC FeCr</vt:lpstr>
      <vt:lpstr>Raw Materials for FeCr Production</vt:lpstr>
      <vt:lpstr>Raw Materials – Burnt Lime</vt:lpstr>
      <vt:lpstr>FeSiCr – The Reducing Agent</vt:lpstr>
      <vt:lpstr>The Metallurgical Process</vt:lpstr>
      <vt:lpstr>Crushing and Packing</vt:lpstr>
      <vt:lpstr>Analytical Services</vt:lpstr>
      <vt:lpstr>Analytical Services - Methods</vt:lpstr>
      <vt:lpstr>Alkali-aktivierter Binder aus sekundären Rohstoffen</vt:lpstr>
      <vt:lpstr>Sekundäre Reststoffe</vt:lpstr>
      <vt:lpstr>Bilder Schmelzversuche</vt:lpstr>
      <vt:lpstr>Titan Späne Recycling</vt:lpstr>
      <vt:lpstr>Titan Späne Recycling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kemper</dc:creator>
  <cp:lastModifiedBy>christoph kemper</cp:lastModifiedBy>
  <cp:revision>122</cp:revision>
  <cp:lastPrinted>2016-07-29T08:12:38Z</cp:lastPrinted>
  <dcterms:created xsi:type="dcterms:W3CDTF">2016-07-12T08:55:18Z</dcterms:created>
  <dcterms:modified xsi:type="dcterms:W3CDTF">2021-10-27T16:08:17Z</dcterms:modified>
</cp:coreProperties>
</file>